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9"/>
  </p:notesMasterIdLst>
  <p:sldIdLst>
    <p:sldId id="346" r:id="rId2"/>
    <p:sldId id="347" r:id="rId3"/>
    <p:sldId id="348" r:id="rId4"/>
    <p:sldId id="342" r:id="rId5"/>
    <p:sldId id="345" r:id="rId6"/>
    <p:sldId id="349" r:id="rId7"/>
    <p:sldId id="350" r:id="rId8"/>
    <p:sldId id="357" r:id="rId9"/>
    <p:sldId id="352" r:id="rId10"/>
    <p:sldId id="354" r:id="rId11"/>
    <p:sldId id="371" r:id="rId12"/>
    <p:sldId id="353" r:id="rId13"/>
    <p:sldId id="355" r:id="rId14"/>
    <p:sldId id="356" r:id="rId15"/>
    <p:sldId id="358" r:id="rId16"/>
    <p:sldId id="366" r:id="rId17"/>
    <p:sldId id="367" r:id="rId18"/>
    <p:sldId id="360" r:id="rId19"/>
    <p:sldId id="362" r:id="rId20"/>
    <p:sldId id="365" r:id="rId21"/>
    <p:sldId id="372" r:id="rId22"/>
    <p:sldId id="361" r:id="rId23"/>
    <p:sldId id="363" r:id="rId24"/>
    <p:sldId id="368" r:id="rId25"/>
    <p:sldId id="369" r:id="rId26"/>
    <p:sldId id="370" r:id="rId27"/>
    <p:sldId id="36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888"/>
    <a:srgbClr val="0000FF"/>
    <a:srgbClr val="A13D6A"/>
    <a:srgbClr val="EC3452"/>
    <a:srgbClr val="7B6EAB"/>
    <a:srgbClr val="2E75B6"/>
    <a:srgbClr val="5B9BD5"/>
    <a:srgbClr val="5164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9" autoAdjust="0"/>
    <p:restoredTop sz="85776" autoAdjust="0"/>
  </p:normalViewPr>
  <p:slideViewPr>
    <p:cSldViewPr snapToGrid="0">
      <p:cViewPr varScale="1">
        <p:scale>
          <a:sx n="79" d="100"/>
          <a:sy n="79" d="100"/>
        </p:scale>
        <p:origin x="10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4726-2E26-4C05-BDEF-A6E92BD9BC7B}" type="datetimeFigureOut">
              <a:rPr lang="en-US" smtClean="0"/>
              <a:t>5/11/2015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5CCB7-E3BA-42FA-A363-5894D3C38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1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Mathias </a:t>
            </a:r>
            <a:r>
              <a:rPr lang="en-US" baseline="0" dirty="0" err="1" smtClean="0"/>
              <a:t>Althoff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5CCB7-E3BA-42FA-A363-5894D3C38D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16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Picking the right model to make verification</a:t>
            </a:r>
            <a:r>
              <a:rPr lang="en-US" baseline="0" dirty="0" smtClean="0"/>
              <a:t> easier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Parametric</a:t>
            </a:r>
            <a:r>
              <a:rPr lang="en-US" baseline="0" dirty="0" smtClean="0"/>
              <a:t> systems: undecidable in general</a:t>
            </a:r>
            <a:endParaRPr lang="en-US" dirty="0" smtClean="0"/>
          </a:p>
          <a:p>
            <a:r>
              <a:rPr lang="en-US" dirty="0" err="1" smtClean="0"/>
              <a:t>Interleavings</a:t>
            </a:r>
            <a:r>
              <a:rPr lang="en-US" dirty="0" smtClean="0"/>
              <a:t>: combinatorial blow-up</a:t>
            </a:r>
          </a:p>
          <a:p>
            <a:r>
              <a:rPr lang="en-US" dirty="0" smtClean="0"/>
              <a:t>Channels: undecidable</a:t>
            </a:r>
            <a:r>
              <a:rPr lang="en-US" baseline="0" dirty="0" smtClean="0"/>
              <a:t> if FIFO, non-primitive recursive if </a:t>
            </a:r>
            <a:r>
              <a:rPr lang="en-US" baseline="0" dirty="0" err="1" smtClean="0"/>
              <a:t>lossy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E3AE0-D6F9-4E9B-A297-8BF35F34C7D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16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original goal</a:t>
            </a:r>
            <a:r>
              <a:rPr lang="en-US" baseline="0" dirty="0" smtClean="0"/>
              <a:t> was just the verification of implementation of existing algorithms.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E3AE0-D6F9-4E9B-A297-8BF35F34C7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5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Paxos</a:t>
            </a:r>
            <a:r>
              <a:rPr lang="en-US" dirty="0" smtClean="0"/>
              <a:t> is also know</a:t>
            </a:r>
            <a:r>
              <a:rPr lang="en-US" baseline="0" dirty="0" smtClean="0"/>
              <a:t> to confuse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F99BE-FA39-462C-8DB7-A965642107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69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 defines a *scope* for the messages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E3AE0-D6F9-4E9B-A297-8BF35F34C7D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11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Implementation in an asynchronous world</a:t>
            </a:r>
          </a:p>
          <a:p>
            <a:pPr lvl="1"/>
            <a:r>
              <a:rPr lang="en-US" dirty="0" smtClean="0"/>
              <a:t>Asynchrony: no round structure, delays and buffering of messages</a:t>
            </a:r>
          </a:p>
          <a:p>
            <a:pPr lvl="1"/>
            <a:r>
              <a:rPr lang="en-US" dirty="0" smtClean="0"/>
              <a:t>Failure detectors to recover some degree of synchrony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5CCB7-E3BA-42FA-A363-5894D3C38D5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99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8406F-7328-481B-9BB6-7622F802DB3B}" type="datetime1">
              <a:rPr lang="en-US" smtClean="0"/>
              <a:t>5/11/2015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F68AC-6748-452B-AC8F-7FA04BA1AB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171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EEB08-0F77-4E4E-ACCC-8DCB10FFCFA3}" type="datetime1">
              <a:rPr lang="en-US" smtClean="0"/>
              <a:t>5/11/2015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F68AC-6748-452B-AC8F-7FA04BA1AB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131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46B7A-6DCE-4AA7-B4F2-59A2AE956AB0}" type="datetime1">
              <a:rPr lang="en-US" smtClean="0"/>
              <a:t>5/11/2015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F68AC-6748-452B-AC8F-7FA04BA1AB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051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25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0652803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7955A-C9A2-4BD1-BA60-3DC8D04CB911}" type="datetime1">
              <a:rPr lang="en-US" smtClean="0"/>
              <a:t>5/11/2015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F68AC-6748-452B-AC8F-7FA04BA1AB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014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9DE46-2A37-4BBB-8506-2A05340F85C8}" type="datetime1">
              <a:rPr lang="en-US" smtClean="0"/>
              <a:t>5/11/2015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F68AC-6748-452B-AC8F-7FA04BA1AB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94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5301-0794-4EDC-85F3-8CF6FAB68EF8}" type="datetime1">
              <a:rPr lang="en-US" smtClean="0"/>
              <a:t>5/11/2015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F68AC-6748-452B-AC8F-7FA04BA1AB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21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60B9-170C-44C9-A069-9F5C1131BA80}" type="datetime1">
              <a:rPr lang="en-US" smtClean="0"/>
              <a:t>5/11/2015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F68AC-6748-452B-AC8F-7FA04BA1AB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362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04CA0-0536-4953-9E7E-902F533314B4}" type="datetime1">
              <a:rPr lang="en-US" smtClean="0"/>
              <a:t>5/11/2015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F68AC-6748-452B-AC8F-7FA04BA1AB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856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042D-A733-417B-8CF3-092D2111D8B9}" type="datetime1">
              <a:rPr lang="en-US" smtClean="0"/>
              <a:t>5/11/2015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F68AC-6748-452B-AC8F-7FA04BA1AB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324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E7B42-0BAB-4FBB-B826-180B51A55DD0}" type="datetime1">
              <a:rPr lang="en-US" smtClean="0"/>
              <a:t>5/11/2015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F68AC-6748-452B-AC8F-7FA04BA1AB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377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E99C0-6336-4907-90DE-C1A708E43616}" type="datetime1">
              <a:rPr lang="en-US" smtClean="0"/>
              <a:t>5/11/2015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F68AC-6748-452B-AC8F-7FA04BA1AB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315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AA72E-456B-45CA-9BBA-8790EA679660}" type="datetime1">
              <a:rPr lang="en-US" smtClean="0"/>
              <a:t>5/11/2015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F68AC-6748-452B-AC8F-7FA04BA1AB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zufferey/round" TargetMode="External"/><Relationship Id="rId2" Type="http://schemas.openxmlformats.org/officeDocument/2006/relationships/hyperlink" Target="https://github.com/aleksandarmilicevic/react-lan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2015.5.11, PPR meeting</a:t>
            </a:r>
          </a:p>
          <a:p>
            <a:r>
              <a:rPr lang="en-US" dirty="0" smtClean="0"/>
              <a:t>Damien </a:t>
            </a:r>
            <a:r>
              <a:rPr lang="en-US" dirty="0" smtClean="0"/>
              <a:t>Zufferey</a:t>
            </a:r>
          </a:p>
          <a:p>
            <a:r>
              <a:rPr lang="en-US" dirty="0" smtClean="0"/>
              <a:t>Ongoing work with Martin, Stelios, </a:t>
            </a:r>
            <a:r>
              <a:rPr lang="en-US" dirty="0" err="1" smtClean="0"/>
              <a:t>Aleks</a:t>
            </a:r>
            <a:r>
              <a:rPr lang="en-US" dirty="0" smtClean="0"/>
              <a:t>, </a:t>
            </a:r>
            <a:r>
              <a:rPr lang="en-US" dirty="0" err="1" smtClean="0"/>
              <a:t>Ankur</a:t>
            </a:r>
            <a:r>
              <a:rPr lang="en-US" dirty="0" smtClean="0"/>
              <a:t>, Joseph,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F68AC-6748-452B-AC8F-7FA04BA1ABF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8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Reasoning about the effect of the code on the physical robot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06946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State-space exploration for hybrid systems</a:t>
            </a:r>
          </a:p>
          <a:p>
            <a:pPr lvl="1"/>
            <a:r>
              <a:rPr lang="en-US" dirty="0" smtClean="0"/>
              <a:t>discrete transition: controller</a:t>
            </a:r>
          </a:p>
          <a:p>
            <a:pPr lvl="1"/>
            <a:r>
              <a:rPr lang="en-US" dirty="0" smtClean="0"/>
              <a:t>continuous transitions: robot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Controller: timed automata</a:t>
            </a:r>
          </a:p>
          <a:p>
            <a:pPr marL="457200" lvl="1" indent="0">
              <a:buNone/>
            </a:pPr>
            <a:r>
              <a:rPr lang="en-US" dirty="0" smtClean="0"/>
              <a:t>as simple as it can get</a:t>
            </a:r>
          </a:p>
          <a:p>
            <a:endParaRPr lang="en-US" dirty="0"/>
          </a:p>
          <a:p>
            <a:r>
              <a:rPr lang="en-US" dirty="0" smtClean="0"/>
              <a:t>Robot: non-linear differential algebraic equations</a:t>
            </a:r>
          </a:p>
          <a:p>
            <a:pPr marL="457200" lvl="1" indent="0">
              <a:buNone/>
            </a:pPr>
            <a:r>
              <a:rPr lang="en-US" dirty="0" smtClean="0"/>
              <a:t>So complicated that you need to change your model of computation</a:t>
            </a:r>
          </a:p>
          <a:p>
            <a:pPr marL="457200" lvl="1" indent="0">
              <a:buNone/>
            </a:pPr>
            <a:r>
              <a:rPr lang="en-US" dirty="0" smtClean="0"/>
              <a:t>(type 2 computability) to be able to do anything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2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vs Verification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Check the system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 smtClean="0"/>
                  <a:t> traces</a:t>
                </a:r>
              </a:p>
              <a:p>
                <a:pPr lvl="1"/>
                <a:r>
                  <a:rPr lang="en-US" dirty="0" smtClean="0"/>
                  <a:t>non-determinism</a:t>
                </a:r>
              </a:p>
              <a:p>
                <a:r>
                  <a:rPr lang="en-US" dirty="0" smtClean="0"/>
                  <a:t>White box solver</a:t>
                </a:r>
              </a:p>
              <a:p>
                <a:pPr lvl="1"/>
                <a:r>
                  <a:rPr lang="en-US" dirty="0" smtClean="0"/>
                  <a:t>Model, </a:t>
                </a:r>
                <a:r>
                  <a:rPr lang="en-US" dirty="0" err="1" smtClean="0"/>
                  <a:t>unsat</a:t>
                </a:r>
                <a:r>
                  <a:rPr lang="en-US" dirty="0" smtClean="0"/>
                  <a:t> cores, etc.</a:t>
                </a:r>
              </a:p>
              <a:p>
                <a:r>
                  <a:rPr lang="en-US" dirty="0" smtClean="0"/>
                  <a:t>Expensive</a:t>
                </a:r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2128" t="-2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Check one trace at the time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Black box solver</a:t>
            </a:r>
          </a:p>
          <a:p>
            <a:pPr lvl="1"/>
            <a:r>
              <a:rPr lang="en-US" dirty="0" smtClean="0"/>
              <a:t>Best-effort numerical method</a:t>
            </a:r>
          </a:p>
          <a:p>
            <a:r>
              <a:rPr lang="en-US" dirty="0"/>
              <a:t>C</a:t>
            </a:r>
            <a:r>
              <a:rPr lang="en-US" dirty="0" smtClean="0"/>
              <a:t>heap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F68AC-6748-452B-AC8F-7FA04BA1ABF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4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system: example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9278" y="1758929"/>
            <a:ext cx="6592510" cy="418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rtl="0" latinLnBrk="1" hangingPunct="0"/>
            <a:r>
              <a:rPr lang="en-US" sz="2250" dirty="0"/>
              <a:t>Spherical car moving along a line in frictionless vacuum.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57281" y="3797458"/>
                <a:ext cx="858568" cy="3894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410751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253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accPr>
                        <m:e>
                          <m:r>
                            <a:rPr lang="en-US" sz="253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𝑥</m:t>
                          </m:r>
                        </m:e>
                      </m:acc>
                      <m:r>
                        <a:rPr lang="en-US" sz="253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=5</m:t>
                      </m:r>
                    </m:oMath>
                  </m:oMathPara>
                </a14:m>
                <a:endParaRPr lang="en-US" sz="2531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81" y="3797458"/>
                <a:ext cx="858568" cy="389466"/>
              </a:xfrm>
              <a:prstGeom prst="rect">
                <a:avLst/>
              </a:prstGeom>
              <a:blipFill rotWithShape="0">
                <a:blip r:embed="rId2"/>
                <a:stretch>
                  <a:fillRect l="-8511" r="-4965"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933250" y="3797458"/>
                <a:ext cx="858568" cy="3894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410751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253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accPr>
                        <m:e>
                          <m:r>
                            <a:rPr lang="en-US" sz="253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𝑥</m:t>
                          </m:r>
                        </m:e>
                      </m:acc>
                      <m:r>
                        <a:rPr lang="en-US" sz="253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=0</m:t>
                      </m:r>
                    </m:oMath>
                  </m:oMathPara>
                </a14:m>
                <a:endParaRPr lang="en-US" sz="2531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250" y="3797458"/>
                <a:ext cx="858568" cy="389466"/>
              </a:xfrm>
              <a:prstGeom prst="rect">
                <a:avLst/>
              </a:prstGeom>
              <a:blipFill rotWithShape="0">
                <a:blip r:embed="rId3"/>
                <a:stretch>
                  <a:fillRect l="-8511" r="-4255" b="-78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78629" y="5589713"/>
                <a:ext cx="1280159" cy="3894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410751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253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accPr>
                        <m:e>
                          <m:r>
                            <a:rPr lang="en-US" sz="253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𝑥</m:t>
                          </m:r>
                        </m:e>
                      </m:acc>
                      <m:r>
                        <a:rPr lang="en-US" sz="253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=−10</m:t>
                      </m:r>
                    </m:oMath>
                  </m:oMathPara>
                </a14:m>
                <a:endParaRPr lang="en-US" sz="2531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629" y="5589713"/>
                <a:ext cx="1280159" cy="389466"/>
              </a:xfrm>
              <a:prstGeom prst="rect">
                <a:avLst/>
              </a:prstGeom>
              <a:blipFill rotWithShape="0">
                <a:blip r:embed="rId4"/>
                <a:stretch>
                  <a:fillRect l="-5714" r="-2381" b="-78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933250" y="5589713"/>
                <a:ext cx="858568" cy="3894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410751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253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accPr>
                        <m:e>
                          <m:r>
                            <a:rPr lang="en-US" sz="253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𝑥</m:t>
                          </m:r>
                        </m:e>
                      </m:acc>
                      <m:r>
                        <a:rPr lang="en-US" sz="253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=0</m:t>
                      </m:r>
                    </m:oMath>
                  </m:oMathPara>
                </a14:m>
                <a:endParaRPr lang="en-US" sz="2531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250" y="5589713"/>
                <a:ext cx="858568" cy="389466"/>
              </a:xfrm>
              <a:prstGeom prst="rect">
                <a:avLst/>
              </a:prstGeom>
              <a:blipFill rotWithShape="0">
                <a:blip r:embed="rId5"/>
                <a:stretch>
                  <a:fillRect l="-8511" r="-4255" b="-78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121569" y="3188329"/>
                <a:ext cx="1038105" cy="3894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410751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53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accPr>
                        <m:e>
                          <m:r>
                            <a:rPr lang="en-US" sz="253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𝑥</m:t>
                          </m:r>
                        </m:e>
                      </m:acc>
                      <m:r>
                        <a:rPr lang="en-US" sz="253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=20</m:t>
                      </m:r>
                    </m:oMath>
                  </m:oMathPara>
                </a14:m>
                <a:endParaRPr lang="en-US" sz="2531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569" y="3188329"/>
                <a:ext cx="1038105" cy="389466"/>
              </a:xfrm>
              <a:prstGeom prst="rect">
                <a:avLst/>
              </a:prstGeom>
              <a:blipFill rotWithShape="0">
                <a:blip r:embed="rId6"/>
                <a:stretch>
                  <a:fillRect l="-7059" r="-3529" b="-78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204730" y="3267554"/>
            <a:ext cx="1427956" cy="461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latinLnBrk="1" hangingPunct="0"/>
            <a:r>
              <a:rPr lang="en-US" sz="2531" dirty="0">
                <a:solidFill>
                  <a:srgbClr val="000000"/>
                </a:solidFill>
                <a:sym typeface="Helvetica Light"/>
              </a:rPr>
              <a:t>accelerate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02814" y="3218727"/>
            <a:ext cx="856005" cy="461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latinLnBrk="1" hangingPunct="0"/>
            <a:r>
              <a:rPr lang="en-US" sz="2531" dirty="0">
                <a:solidFill>
                  <a:srgbClr val="000000"/>
                </a:solidFill>
                <a:sym typeface="Helvetica Light"/>
              </a:rPr>
              <a:t>cruise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12231" y="5021809"/>
            <a:ext cx="803618" cy="461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latinLnBrk="1" hangingPunct="0"/>
            <a:r>
              <a:rPr lang="en-US" sz="2531" dirty="0">
                <a:solidFill>
                  <a:srgbClr val="000000"/>
                </a:solidFill>
                <a:sym typeface="Helvetica Light"/>
              </a:rPr>
              <a:t>brake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90453" y="4973168"/>
            <a:ext cx="1144160" cy="461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latinLnBrk="1" hangingPunct="0"/>
            <a:r>
              <a:rPr lang="en-US" sz="2531" dirty="0">
                <a:solidFill>
                  <a:srgbClr val="000000"/>
                </a:solidFill>
                <a:sym typeface="Helvetica Light"/>
              </a:rPr>
              <a:t>stopped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223470" y="5045303"/>
                <a:ext cx="858568" cy="3894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410751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53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accPr>
                        <m:e>
                          <m:r>
                            <a:rPr lang="en-US" sz="253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𝑥</m:t>
                          </m:r>
                        </m:e>
                      </m:acc>
                      <m:r>
                        <a:rPr lang="en-US" sz="253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=0</m:t>
                      </m:r>
                    </m:oMath>
                  </m:oMathPara>
                </a14:m>
                <a:endParaRPr lang="en-US" sz="2531" dirty="0">
                  <a:solidFill>
                    <a:srgbClr val="00000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470" y="5045303"/>
                <a:ext cx="858568" cy="389466"/>
              </a:xfrm>
              <a:prstGeom prst="rect">
                <a:avLst/>
              </a:prstGeom>
              <a:blipFill rotWithShape="0">
                <a:blip r:embed="rId7"/>
                <a:stretch>
                  <a:fillRect l="-8511" t="-1563" r="-3546" b="-62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>
            <a:stCxn id="40" idx="6"/>
            <a:endCxn id="41" idx="2"/>
          </p:cNvCxnSpPr>
          <p:nvPr/>
        </p:nvCxnSpPr>
        <p:spPr>
          <a:xfrm flipV="1">
            <a:off x="2948862" y="3761520"/>
            <a:ext cx="1383518" cy="30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692681" y="4081068"/>
            <a:ext cx="1849584" cy="111914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40" idx="4"/>
            <a:endCxn id="42" idx="0"/>
          </p:cNvCxnSpPr>
          <p:nvPr/>
        </p:nvCxnSpPr>
        <p:spPr>
          <a:xfrm>
            <a:off x="1904070" y="4255906"/>
            <a:ext cx="0" cy="78702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992967" y="5515299"/>
            <a:ext cx="1295308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40" idx="2"/>
          </p:cNvCxnSpPr>
          <p:nvPr/>
        </p:nvCxnSpPr>
        <p:spPr>
          <a:xfrm>
            <a:off x="225770" y="3758449"/>
            <a:ext cx="633508" cy="337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026414" y="3758449"/>
            <a:ext cx="1676763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/>
          <p:nvPr/>
        </p:nvCxnSpPr>
        <p:spPr>
          <a:xfrm>
            <a:off x="4530084" y="3758449"/>
            <a:ext cx="1676763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/>
          <p:nvPr/>
        </p:nvCxnSpPr>
        <p:spPr>
          <a:xfrm>
            <a:off x="1075659" y="5537006"/>
            <a:ext cx="1676763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/>
          <p:nvPr/>
        </p:nvCxnSpPr>
        <p:spPr>
          <a:xfrm>
            <a:off x="4492434" y="5512744"/>
            <a:ext cx="1676763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TextBox 35"/>
          <p:cNvSpPr txBox="1"/>
          <p:nvPr/>
        </p:nvSpPr>
        <p:spPr>
          <a:xfrm>
            <a:off x="2095309" y="4326024"/>
            <a:ext cx="1168974" cy="461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latinLnBrk="1" hangingPunct="0"/>
            <a:r>
              <a:rPr lang="en-US" sz="2531" dirty="0">
                <a:solidFill>
                  <a:srgbClr val="000000"/>
                </a:solidFill>
                <a:sym typeface="Helvetica Light"/>
              </a:rPr>
              <a:t>obstacle</a:t>
            </a:r>
          </a:p>
        </p:txBody>
      </p:sp>
      <p:sp>
        <p:nvSpPr>
          <p:cNvPr id="40" name="Oval 39"/>
          <p:cNvSpPr/>
          <p:nvPr/>
        </p:nvSpPr>
        <p:spPr>
          <a:xfrm>
            <a:off x="859278" y="3267749"/>
            <a:ext cx="2089584" cy="988157"/>
          </a:xfrm>
          <a:prstGeom prst="ellipse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332380" y="3267441"/>
            <a:ext cx="2089584" cy="988157"/>
          </a:xfrm>
          <a:prstGeom prst="ellipse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859278" y="5042927"/>
            <a:ext cx="2089584" cy="988157"/>
          </a:xfrm>
          <a:prstGeom prst="ellipse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286023" y="4999456"/>
            <a:ext cx="2089584" cy="988157"/>
          </a:xfrm>
          <a:prstGeom prst="ellipse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7165104" y="3008185"/>
            <a:ext cx="4745171" cy="3558879"/>
            <a:chOff x="6206847" y="2141451"/>
            <a:chExt cx="5825526" cy="4369146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6847" y="2141451"/>
              <a:ext cx="5825526" cy="4369146"/>
            </a:xfrm>
            <a:prstGeom prst="rect">
              <a:avLst/>
            </a:prstGeom>
          </p:spPr>
        </p:pic>
        <p:cxnSp>
          <p:nvCxnSpPr>
            <p:cNvPr id="55" name="Straight Arrow Connector 54"/>
            <p:cNvCxnSpPr/>
            <p:nvPr/>
          </p:nvCxnSpPr>
          <p:spPr>
            <a:xfrm>
              <a:off x="7507549" y="4920439"/>
              <a:ext cx="0" cy="33441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 flipV="1">
              <a:off x="8951126" y="4326025"/>
              <a:ext cx="739985" cy="594414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8635722" y="2986371"/>
              <a:ext cx="665360" cy="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 flipV="1">
              <a:off x="10455357" y="2823249"/>
              <a:ext cx="206225" cy="64165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7003910" y="4332159"/>
              <a:ext cx="1408121" cy="4664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51" latinLnBrk="1" hangingPunct="0"/>
              <a:r>
                <a:rPr lang="en-US" sz="2000" dirty="0">
                  <a:solidFill>
                    <a:srgbClr val="000000"/>
                  </a:solidFill>
                  <a:sym typeface="Helvetica Light"/>
                </a:rPr>
                <a:t>accelerate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9343896" y="4930663"/>
              <a:ext cx="852130" cy="4664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51" latinLnBrk="1" hangingPunct="0"/>
              <a:r>
                <a:rPr lang="en-US" sz="2000" dirty="0">
                  <a:solidFill>
                    <a:srgbClr val="000000"/>
                  </a:solidFill>
                  <a:sym typeface="Helvetica Light"/>
                </a:rPr>
                <a:t>cruise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787381" y="2741038"/>
              <a:ext cx="800098" cy="4664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51" latinLnBrk="1" hangingPunct="0"/>
              <a:r>
                <a:rPr lang="en-US" sz="2000" dirty="0">
                  <a:solidFill>
                    <a:srgbClr val="000000"/>
                  </a:solidFill>
                  <a:sym typeface="Helvetica Light"/>
                </a:rPr>
                <a:t>brake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0096145" y="3382687"/>
              <a:ext cx="1130874" cy="4664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51" latinLnBrk="1" hangingPunct="0"/>
              <a:r>
                <a:rPr lang="en-US" sz="2000" dirty="0">
                  <a:solidFill>
                    <a:srgbClr val="000000"/>
                  </a:solidFill>
                  <a:sym typeface="Helvetica Light"/>
                </a:rPr>
                <a:t>stopped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20177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Equations for the </a:t>
            </a:r>
            <a:r>
              <a:rPr lang="en-US" dirty="0" err="1" smtClean="0"/>
              <a:t>Seg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 equation:</a:t>
            </a:r>
          </a:p>
          <a:p>
            <a:endParaRPr lang="en-US" dirty="0"/>
          </a:p>
          <a:p>
            <a:r>
              <a:rPr lang="en-US" dirty="0" smtClean="0"/>
              <a:t>Challenges:</a:t>
            </a:r>
          </a:p>
          <a:p>
            <a:pPr lvl="1"/>
            <a:r>
              <a:rPr lang="en-US" dirty="0" smtClean="0"/>
              <a:t>Non-linear</a:t>
            </a:r>
          </a:p>
          <a:p>
            <a:pPr lvl="2"/>
            <a:r>
              <a:rPr lang="en-US" dirty="0" smtClean="0"/>
              <a:t>Polynomial</a:t>
            </a:r>
          </a:p>
          <a:p>
            <a:pPr lvl="2"/>
            <a:r>
              <a:rPr lang="en-US" dirty="0" smtClean="0"/>
              <a:t>Transcendental</a:t>
            </a:r>
          </a:p>
          <a:p>
            <a:pPr lvl="1"/>
            <a:r>
              <a:rPr lang="en-US" dirty="0" smtClean="0"/>
              <a:t>Differential</a:t>
            </a:r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511013" y="1027906"/>
            <a:ext cx="5859296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" dirty="0" smtClean="0"/>
              <a:t> == beam.dz rightmotor.dz )</a:t>
            </a:r>
          </a:p>
          <a:p>
            <a:r>
              <a:rPr lang="en-US" sz="250" dirty="0" smtClean="0"/>
              <a:t>( == </a:t>
            </a:r>
            <a:r>
              <a:rPr lang="en-US" sz="250" dirty="0" err="1" smtClean="0"/>
              <a:t>beam.dx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rightmotor.dx</a:t>
            </a:r>
            <a:r>
              <a:rPr lang="en-US" sz="250" dirty="0" smtClean="0"/>
              <a:t> )</a:t>
            </a:r>
          </a:p>
          <a:p>
            <a:r>
              <a:rPr lang="en-US" sz="250" dirty="0" smtClean="0"/>
              <a:t>( == </a:t>
            </a:r>
            <a:r>
              <a:rPr lang="en-US" sz="250" dirty="0" err="1" smtClean="0"/>
              <a:t>beam.dy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rightmotor.dy</a:t>
            </a:r>
            <a:r>
              <a:rPr lang="en-US" sz="250" dirty="0" smtClean="0"/>
              <a:t> )</a:t>
            </a:r>
          </a:p>
          <a:p>
            <a:r>
              <a:rPr lang="en-US" sz="250" dirty="0" smtClean="0"/>
              <a:t>( == ( + ( ^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2 ) ( ^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2 ) ( ^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2 ) ( ^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2 ) ) 1 )</a:t>
            </a:r>
          </a:p>
          <a:p>
            <a:r>
              <a:rPr lang="en-US" sz="250" dirty="0" smtClean="0"/>
              <a:t>( == ( + ( ^ </a:t>
            </a:r>
            <a:r>
              <a:rPr lang="en-US" sz="250" dirty="0" err="1" smtClean="0"/>
              <a:t>tail.q_j</a:t>
            </a:r>
            <a:r>
              <a:rPr lang="en-US" sz="250" dirty="0" smtClean="0"/>
              <a:t> 2 ) ( ^ </a:t>
            </a:r>
            <a:r>
              <a:rPr lang="en-US" sz="250" dirty="0" err="1" smtClean="0"/>
              <a:t>tail.q_i</a:t>
            </a:r>
            <a:r>
              <a:rPr lang="en-US" sz="250" dirty="0" smtClean="0"/>
              <a:t> 2 ) ( ^ </a:t>
            </a:r>
            <a:r>
              <a:rPr lang="en-US" sz="250" dirty="0" err="1" smtClean="0"/>
              <a:t>tail.q_k</a:t>
            </a:r>
            <a:r>
              <a:rPr lang="en-US" sz="250" dirty="0" smtClean="0"/>
              <a:t> 2 ) ( ^ </a:t>
            </a:r>
            <a:r>
              <a:rPr lang="en-US" sz="250" dirty="0" err="1" smtClean="0"/>
              <a:t>tail.q_a</a:t>
            </a:r>
            <a:r>
              <a:rPr lang="en-US" sz="250" dirty="0" smtClean="0"/>
              <a:t> 2 ) ) 1 )</a:t>
            </a:r>
          </a:p>
          <a:p>
            <a:r>
              <a:rPr lang="en-US" sz="250" dirty="0" smtClean="0"/>
              <a:t>( == ( + ( ^ </a:t>
            </a:r>
            <a:r>
              <a:rPr lang="en-US" sz="250" dirty="0" err="1" smtClean="0"/>
              <a:t>rightmotor.q_j</a:t>
            </a:r>
            <a:r>
              <a:rPr lang="en-US" sz="250" dirty="0" smtClean="0"/>
              <a:t> 2 ) ( ^ </a:t>
            </a:r>
            <a:r>
              <a:rPr lang="en-US" sz="250" dirty="0" err="1" smtClean="0"/>
              <a:t>rightmotor.q_i</a:t>
            </a:r>
            <a:r>
              <a:rPr lang="en-US" sz="250" dirty="0" smtClean="0"/>
              <a:t> 2 ) ( ^ </a:t>
            </a:r>
            <a:r>
              <a:rPr lang="en-US" sz="250" dirty="0" err="1" smtClean="0"/>
              <a:t>rightmotor.q_a</a:t>
            </a:r>
            <a:r>
              <a:rPr lang="en-US" sz="250" dirty="0" smtClean="0"/>
              <a:t> 2 ) ( ^ </a:t>
            </a:r>
            <a:r>
              <a:rPr lang="en-US" sz="250" dirty="0" err="1" smtClean="0"/>
              <a:t>rightmotor.q_k</a:t>
            </a:r>
            <a:r>
              <a:rPr lang="en-US" sz="250" dirty="0" smtClean="0"/>
              <a:t> 2 ) ) 1 )</a:t>
            </a:r>
          </a:p>
          <a:p>
            <a:r>
              <a:rPr lang="en-US" sz="250" dirty="0" smtClean="0"/>
              <a:t>( == ( D </a:t>
            </a:r>
            <a:r>
              <a:rPr lang="en-US" sz="250" dirty="0" err="1" smtClean="0"/>
              <a:t>rightmotor.angle</a:t>
            </a:r>
            <a:r>
              <a:rPr lang="en-US" sz="250" dirty="0" smtClean="0"/>
              <a:t> ) ( * </a:t>
            </a:r>
            <a:r>
              <a:rPr lang="en-US" sz="250" dirty="0" err="1" smtClean="0"/>
              <a:t>rightmotor.input</a:t>
            </a:r>
            <a:r>
              <a:rPr lang="en-US" sz="250" dirty="0" smtClean="0"/>
              <a:t> 1 ) )</a:t>
            </a:r>
          </a:p>
          <a:p>
            <a:r>
              <a:rPr lang="en-US" sz="250" dirty="0" smtClean="0"/>
              <a:t>( == ( + ( ^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2 ) ( ^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2 ) ( ^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2 ) ( ^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2 ) ) 1 )</a:t>
            </a:r>
          </a:p>
          <a:p>
            <a:r>
              <a:rPr lang="en-US" sz="250" dirty="0" smtClean="0"/>
              <a:t>( == ( + ( ^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2 ) ( ^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2 ) ( ^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2 ) ( ^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2 ) ) 1 )</a:t>
            </a:r>
          </a:p>
          <a:p>
            <a:r>
              <a:rPr lang="en-US" sz="250" dirty="0" smtClean="0"/>
              <a:t>( == ( + ( ^ </a:t>
            </a:r>
            <a:r>
              <a:rPr lang="en-US" sz="250" dirty="0" err="1" smtClean="0"/>
              <a:t>leftmotor.q_i</a:t>
            </a:r>
            <a:r>
              <a:rPr lang="en-US" sz="250" dirty="0" smtClean="0"/>
              <a:t> 2 ) ( ^ </a:t>
            </a:r>
            <a:r>
              <a:rPr lang="en-US" sz="250" dirty="0" err="1" smtClean="0"/>
              <a:t>leftmotor.q_a</a:t>
            </a:r>
            <a:r>
              <a:rPr lang="en-US" sz="250" dirty="0" smtClean="0"/>
              <a:t> 2 ) ( ^ </a:t>
            </a:r>
            <a:r>
              <a:rPr lang="en-US" sz="250" dirty="0" err="1" smtClean="0"/>
              <a:t>leftmotor.q_j</a:t>
            </a:r>
            <a:r>
              <a:rPr lang="en-US" sz="250" dirty="0" smtClean="0"/>
              <a:t> 2 ) ( ^ </a:t>
            </a:r>
            <a:r>
              <a:rPr lang="en-US" sz="250" dirty="0" err="1" smtClean="0"/>
              <a:t>leftmotor.q_k</a:t>
            </a:r>
            <a:r>
              <a:rPr lang="en-US" sz="250" dirty="0" smtClean="0"/>
              <a:t> 2 ) ) 1 )</a:t>
            </a:r>
          </a:p>
          <a:p>
            <a:r>
              <a:rPr lang="en-US" sz="250" dirty="0" smtClean="0"/>
              <a:t>( == ( D </a:t>
            </a:r>
            <a:r>
              <a:rPr lang="en-US" sz="250" dirty="0" err="1" smtClean="0"/>
              <a:t>leftmotor.angle</a:t>
            </a:r>
            <a:r>
              <a:rPr lang="en-US" sz="250" dirty="0" smtClean="0"/>
              <a:t> ) ( * </a:t>
            </a:r>
            <a:r>
              <a:rPr lang="en-US" sz="250" dirty="0" err="1" smtClean="0"/>
              <a:t>leftmotor.input</a:t>
            </a:r>
            <a:r>
              <a:rPr lang="en-US" sz="250" dirty="0" smtClean="0"/>
              <a:t> 1 ) )</a:t>
            </a:r>
          </a:p>
          <a:p>
            <a:r>
              <a:rPr lang="en-US" sz="250" dirty="0" smtClean="0"/>
              <a:t>( == ( + ( ^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2 ) ) ) ( + ( * -1 ( ^ </a:t>
            </a:r>
            <a:r>
              <a:rPr lang="en-US" sz="250" dirty="0" err="1" smtClean="0"/>
              <a:t>rightmotor.q_j</a:t>
            </a:r>
            <a:r>
              <a:rPr lang="en-US" sz="250" dirty="0" smtClean="0"/>
              <a:t> 2 ) ) ( * -1 ( ^ </a:t>
            </a:r>
            <a:r>
              <a:rPr lang="en-US" sz="250" dirty="0" err="1" smtClean="0"/>
              <a:t>rightmotor.q_i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rightmotor.q_a</a:t>
            </a:r>
            <a:r>
              <a:rPr lang="en-US" sz="250" dirty="0" smtClean="0"/>
              <a:t> 2 ) ( ^ </a:t>
            </a:r>
            <a:r>
              <a:rPr lang="en-US" sz="250" dirty="0" err="1" smtClean="0"/>
              <a:t>rightmotor.q_k</a:t>
            </a:r>
            <a:r>
              <a:rPr lang="en-US" sz="250" dirty="0" smtClean="0"/>
              <a:t> 2 ) ) )</a:t>
            </a:r>
          </a:p>
          <a:p>
            <a:r>
              <a:rPr lang="en-US" sz="250" dirty="0" smtClean="0"/>
              <a:t>( == ( + ( * 2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) ( * 2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) ) ( + ( * 2 </a:t>
            </a:r>
            <a:r>
              <a:rPr lang="en-US" sz="250" dirty="0" err="1" smtClean="0"/>
              <a:t>rightmotor.q_a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rightmotor.q_i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rightmotor.q_j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rightmotor.q_k</a:t>
            </a:r>
            <a:r>
              <a:rPr lang="en-US" sz="250" dirty="0" smtClean="0"/>
              <a:t> ) ) )</a:t>
            </a:r>
          </a:p>
          <a:p>
            <a:r>
              <a:rPr lang="en-US" sz="250" dirty="0" smtClean="0"/>
              <a:t>( == ( + ( * -2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) ( * 2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) ) ( + ( * 2 </a:t>
            </a:r>
            <a:r>
              <a:rPr lang="en-US" sz="250" dirty="0" err="1" smtClean="0"/>
              <a:t>rightmotor.q_i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rightmotor.q_a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rightmotor.q_j</a:t>
            </a:r>
            <a:r>
              <a:rPr lang="en-US" sz="250" dirty="0" smtClean="0"/>
              <a:t> ) ) )</a:t>
            </a:r>
          </a:p>
          <a:p>
            <a:r>
              <a:rPr lang="en-US" sz="250" dirty="0" smtClean="0"/>
              <a:t>( == ( + ( * 2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) ) ( + ( * 2 </a:t>
            </a:r>
            <a:r>
              <a:rPr lang="en-US" sz="250" dirty="0" err="1" smtClean="0"/>
              <a:t>rightmotor.q_i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rightmotor.q_j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rightmotor.q_a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rightmotor.q_k</a:t>
            </a:r>
            <a:r>
              <a:rPr lang="en-US" sz="250" dirty="0" smtClean="0"/>
              <a:t> ) ) )</a:t>
            </a:r>
          </a:p>
          <a:p>
            <a:r>
              <a:rPr lang="en-US" sz="250" dirty="0" smtClean="0"/>
              <a:t>( == ( + ( * -1 ( ^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2 ) ( ^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2 ) ) ) ( + ( * -1 ( ^ </a:t>
            </a:r>
            <a:r>
              <a:rPr lang="en-US" sz="250" dirty="0" err="1" smtClean="0"/>
              <a:t>rightmotor.q_j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rightmotor.q_i</a:t>
            </a:r>
            <a:r>
              <a:rPr lang="en-US" sz="250" dirty="0" smtClean="0"/>
              <a:t> 2 ) ( ^ </a:t>
            </a:r>
            <a:r>
              <a:rPr lang="en-US" sz="250" dirty="0" err="1" smtClean="0"/>
              <a:t>rightmotor.q_a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rightmotor.q_k</a:t>
            </a:r>
            <a:r>
              <a:rPr lang="en-US" sz="250" dirty="0" smtClean="0"/>
              <a:t> 2 ) ) ) )</a:t>
            </a:r>
          </a:p>
          <a:p>
            <a:r>
              <a:rPr lang="en-US" sz="250" dirty="0" smtClean="0"/>
              <a:t>( == ( + ( * 2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) ( * 2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) ) ( + ( * 2 </a:t>
            </a:r>
            <a:r>
              <a:rPr lang="en-US" sz="250" dirty="0" err="1" smtClean="0"/>
              <a:t>rightmotor.q_i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rightmotor.q_j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rightmotor.q_k</a:t>
            </a:r>
            <a:r>
              <a:rPr lang="en-US" sz="250" dirty="0" smtClean="0"/>
              <a:t> ) ) )</a:t>
            </a:r>
          </a:p>
          <a:p>
            <a:r>
              <a:rPr lang="en-US" sz="250" dirty="0" smtClean="0"/>
              <a:t>( == ( + ( * 2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) ( * 2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) ) ( + ( * 2 </a:t>
            </a:r>
            <a:r>
              <a:rPr lang="en-US" sz="250" dirty="0" err="1" smtClean="0"/>
              <a:t>rightmotor.q_i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rightmotor.q_j</a:t>
            </a:r>
            <a:r>
              <a:rPr lang="en-US" sz="250" dirty="0" smtClean="0"/>
              <a:t> ) ) )</a:t>
            </a:r>
          </a:p>
          <a:p>
            <a:r>
              <a:rPr lang="en-US" sz="250" dirty="0" smtClean="0"/>
              <a:t>( == ( + ( * -1 ( ^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2 ) ) ( * -1 ( ^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2 ) ( ^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2 ) ) ( + ( * -1 ( ^ </a:t>
            </a:r>
            <a:r>
              <a:rPr lang="en-US" sz="250" dirty="0" err="1" smtClean="0"/>
              <a:t>rightmotor.q_i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rightmotor.q_j</a:t>
            </a:r>
            <a:r>
              <a:rPr lang="en-US" sz="250" dirty="0" smtClean="0"/>
              <a:t> 2 ) ( ^ </a:t>
            </a:r>
            <a:r>
              <a:rPr lang="en-US" sz="250" dirty="0" err="1" smtClean="0"/>
              <a:t>rightmotor.q_a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rightmotor.q_k</a:t>
            </a:r>
            <a:r>
              <a:rPr lang="en-US" sz="250" dirty="0" smtClean="0"/>
              <a:t> 2 ) ) ) )</a:t>
            </a:r>
          </a:p>
          <a:p>
            <a:r>
              <a:rPr lang="en-US" sz="250" dirty="0" smtClean="0"/>
              <a:t>( == ( + ( * -2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) ( * 2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) ) ( + ( * -2 </a:t>
            </a:r>
            <a:r>
              <a:rPr lang="en-US" sz="250" dirty="0" err="1" smtClean="0"/>
              <a:t>rightmotor.q_a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rightmotor.q_i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rightmotor.q_j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rightmotor.q_k</a:t>
            </a:r>
            <a:r>
              <a:rPr lang="en-US" sz="250" dirty="0" smtClean="0"/>
              <a:t> ) ) )</a:t>
            </a:r>
          </a:p>
          <a:p>
            <a:r>
              <a:rPr lang="en-US" sz="250" dirty="0" smtClean="0"/>
              <a:t>( == ( + ( * -1 ( ^ </a:t>
            </a:r>
            <a:r>
              <a:rPr lang="en-US" sz="250" dirty="0" err="1" smtClean="0"/>
              <a:t>rightmotor.q_j</a:t>
            </a:r>
            <a:r>
              <a:rPr lang="en-US" sz="250" dirty="0" smtClean="0"/>
              <a:t> 2 ) ) ( * -1 ( ^ </a:t>
            </a:r>
            <a:r>
              <a:rPr lang="en-US" sz="250" dirty="0" err="1" smtClean="0"/>
              <a:t>rightmotor.q_i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rightmotor.q_a</a:t>
            </a:r>
            <a:r>
              <a:rPr lang="en-US" sz="250" dirty="0" smtClean="0"/>
              <a:t> 2 ) ( ^ </a:t>
            </a:r>
            <a:r>
              <a:rPr lang="en-US" sz="250" dirty="0" err="1" smtClean="0"/>
              <a:t>rightmotor.q_k</a:t>
            </a:r>
            <a:r>
              <a:rPr lang="en-US" sz="250" dirty="0" smtClean="0"/>
              <a:t> 2 ) ) ( + ( ^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2 ) ) ( * -1 ( ^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2 ) ) )</a:t>
            </a:r>
          </a:p>
          <a:p>
            <a:r>
              <a:rPr lang="en-US" sz="250" dirty="0" smtClean="0"/>
              <a:t>( ==</a:t>
            </a:r>
          </a:p>
          <a:p>
            <a:r>
              <a:rPr lang="en-US" sz="250" dirty="0" smtClean="0"/>
              <a:t>    ( + ( * ( + ( * 2 </a:t>
            </a:r>
            <a:r>
              <a:rPr lang="en-US" sz="250" dirty="0" err="1" smtClean="0"/>
              <a:t>rightmotor.q_a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rightmotor.q_i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rightmotor.q_j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rightmotor.q_k</a:t>
            </a:r>
            <a:r>
              <a:rPr lang="en-US" sz="250" dirty="0" smtClean="0"/>
              <a:t> ) ) ( cos </a:t>
            </a:r>
            <a:r>
              <a:rPr lang="en-US" sz="250" dirty="0" err="1" smtClean="0"/>
              <a:t>rightmotor.angle</a:t>
            </a:r>
            <a:r>
              <a:rPr lang="en-US" sz="250" dirty="0" smtClean="0"/>
              <a:t> ) )</a:t>
            </a:r>
          </a:p>
          <a:p>
            <a:r>
              <a:rPr lang="en-US" sz="250" dirty="0" smtClean="0"/>
              <a:t>        ( * -1 ( + ( * 2 </a:t>
            </a:r>
            <a:r>
              <a:rPr lang="en-US" sz="250" dirty="0" err="1" smtClean="0"/>
              <a:t>rightmotor.q_i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rightmotor.q_a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rightmotor.q_j</a:t>
            </a:r>
            <a:r>
              <a:rPr lang="en-US" sz="250" dirty="0" smtClean="0"/>
              <a:t> ) ) ( sin </a:t>
            </a:r>
            <a:r>
              <a:rPr lang="en-US" sz="250" dirty="0" err="1" smtClean="0"/>
              <a:t>rightmotor.angle</a:t>
            </a:r>
            <a:r>
              <a:rPr lang="en-US" sz="250" dirty="0" smtClean="0"/>
              <a:t> ) ) )</a:t>
            </a:r>
          </a:p>
          <a:p>
            <a:r>
              <a:rPr lang="en-US" sz="250" dirty="0" smtClean="0"/>
              <a:t>    ( + ( * 2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</a:t>
            </a:r>
          </a:p>
          <a:p>
            <a:r>
              <a:rPr lang="en-US" sz="250" dirty="0" smtClean="0"/>
              <a:t>        ( * 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) ) )</a:t>
            </a:r>
          </a:p>
          <a:p>
            <a:r>
              <a:rPr lang="en-US" sz="250" dirty="0" smtClean="0"/>
              <a:t>( ==</a:t>
            </a:r>
          </a:p>
          <a:p>
            <a:r>
              <a:rPr lang="en-US" sz="250" dirty="0" smtClean="0"/>
              <a:t>    ( + ( * ( + ( * 2 </a:t>
            </a:r>
            <a:r>
              <a:rPr lang="en-US" sz="250" dirty="0" err="1" smtClean="0"/>
              <a:t>rightmotor.q_a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rightmotor.q_i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rightmotor.q_j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rightmotor.q_k</a:t>
            </a:r>
            <a:r>
              <a:rPr lang="en-US" sz="250" dirty="0" smtClean="0"/>
              <a:t> ) ) ( sin </a:t>
            </a:r>
            <a:r>
              <a:rPr lang="en-US" sz="250" dirty="0" err="1" smtClean="0"/>
              <a:t>rightmotor.angle</a:t>
            </a:r>
            <a:r>
              <a:rPr lang="en-US" sz="250" dirty="0" smtClean="0"/>
              <a:t> ) )</a:t>
            </a:r>
          </a:p>
          <a:p>
            <a:r>
              <a:rPr lang="en-US" sz="250" dirty="0" smtClean="0"/>
              <a:t>        ( * ( + ( * 2 </a:t>
            </a:r>
            <a:r>
              <a:rPr lang="en-US" sz="250" dirty="0" err="1" smtClean="0"/>
              <a:t>rightmotor.q_i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rightmotor.q_a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rightmotor.q_j</a:t>
            </a:r>
            <a:r>
              <a:rPr lang="en-US" sz="250" dirty="0" smtClean="0"/>
              <a:t> ) ) ( cos </a:t>
            </a:r>
            <a:r>
              <a:rPr lang="en-US" sz="250" dirty="0" err="1" smtClean="0"/>
              <a:t>rightmotor.angle</a:t>
            </a:r>
            <a:r>
              <a:rPr lang="en-US" sz="250" dirty="0" smtClean="0"/>
              <a:t> ) ) )</a:t>
            </a:r>
          </a:p>
          <a:p>
            <a:r>
              <a:rPr lang="en-US" sz="250" dirty="0" smtClean="0"/>
              <a:t>    ( + ( * 2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</a:t>
            </a:r>
          </a:p>
          <a:p>
            <a:r>
              <a:rPr lang="en-US" sz="250" dirty="0" smtClean="0"/>
              <a:t>        ( * -2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) ) )</a:t>
            </a:r>
          </a:p>
          <a:p>
            <a:r>
              <a:rPr lang="en-US" sz="250" dirty="0" smtClean="0"/>
              <a:t>( == ( + ( * ( + ( * 2 </a:t>
            </a:r>
            <a:r>
              <a:rPr lang="en-US" sz="250" dirty="0" err="1" smtClean="0"/>
              <a:t>rightmotor.q_i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rightmotor.q_j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rightmotor.q_a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rightmotor.q_k</a:t>
            </a:r>
            <a:r>
              <a:rPr lang="en-US" sz="250" dirty="0" smtClean="0"/>
              <a:t> ) ) ( cos </a:t>
            </a:r>
            <a:r>
              <a:rPr lang="en-US" sz="250" dirty="0" err="1" smtClean="0"/>
              <a:t>rightmotor.angle</a:t>
            </a:r>
            <a:r>
              <a:rPr lang="en-US" sz="250" dirty="0" smtClean="0"/>
              <a:t> ) ) ( * -1 ( + ( * -1 ( ^ </a:t>
            </a:r>
            <a:r>
              <a:rPr lang="en-US" sz="250" dirty="0" err="1" smtClean="0"/>
              <a:t>rightmotor.q_j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rightmotor.q_i</a:t>
            </a:r>
            <a:r>
              <a:rPr lang="en-US" sz="250" dirty="0" smtClean="0"/>
              <a:t> 2 ) ( ^ </a:t>
            </a:r>
            <a:r>
              <a:rPr lang="en-US" sz="250" dirty="0" err="1" smtClean="0"/>
              <a:t>rightmotor.q_a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rightmotor.q_k</a:t>
            </a:r>
            <a:r>
              <a:rPr lang="en-US" sz="250" dirty="0" smtClean="0"/>
              <a:t> 2 ) ) ) ( sin </a:t>
            </a:r>
            <a:r>
              <a:rPr lang="en-US" sz="250" dirty="0" err="1" smtClean="0"/>
              <a:t>rightmotor.angle</a:t>
            </a:r>
            <a:r>
              <a:rPr lang="en-US" sz="250" dirty="0" smtClean="0"/>
              <a:t> ) ) ) ( + ( * -2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) ) )</a:t>
            </a:r>
          </a:p>
          <a:p>
            <a:r>
              <a:rPr lang="en-US" sz="250" dirty="0" smtClean="0"/>
              <a:t>( == ( + ( * ( + ( * -1 ( ^ </a:t>
            </a:r>
            <a:r>
              <a:rPr lang="en-US" sz="250" dirty="0" err="1" smtClean="0"/>
              <a:t>rightmotor.q_j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rightmotor.q_i</a:t>
            </a:r>
            <a:r>
              <a:rPr lang="en-US" sz="250" dirty="0" smtClean="0"/>
              <a:t> 2 ) ( ^ </a:t>
            </a:r>
            <a:r>
              <a:rPr lang="en-US" sz="250" dirty="0" err="1" smtClean="0"/>
              <a:t>rightmotor.q_a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rightmotor.q_k</a:t>
            </a:r>
            <a:r>
              <a:rPr lang="en-US" sz="250" dirty="0" smtClean="0"/>
              <a:t> 2 ) ) ) ( cos </a:t>
            </a:r>
            <a:r>
              <a:rPr lang="en-US" sz="250" dirty="0" err="1" smtClean="0"/>
              <a:t>rightmotor.angle</a:t>
            </a:r>
            <a:r>
              <a:rPr lang="en-US" sz="250" dirty="0" smtClean="0"/>
              <a:t> ) ) ( * ( + ( * 2 </a:t>
            </a:r>
            <a:r>
              <a:rPr lang="en-US" sz="250" dirty="0" err="1" smtClean="0"/>
              <a:t>rightmotor.q_i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rightmotor.q_j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rightmotor.q_a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rightmotor.q_k</a:t>
            </a:r>
            <a:r>
              <a:rPr lang="en-US" sz="250" dirty="0" smtClean="0"/>
              <a:t> ) ) ( sin </a:t>
            </a:r>
            <a:r>
              <a:rPr lang="en-US" sz="250" dirty="0" err="1" smtClean="0"/>
              <a:t>rightmotor.angle</a:t>
            </a:r>
            <a:r>
              <a:rPr lang="en-US" sz="250" dirty="0" smtClean="0"/>
              <a:t> ) ) ) ( + ( ^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2 ) ( ^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2 ) ) ( * -1 ( ^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2 ) ) ) )</a:t>
            </a:r>
          </a:p>
          <a:p>
            <a:r>
              <a:rPr lang="en-US" sz="250" dirty="0" smtClean="0"/>
              <a:t>( == ( + ( * ( + ( * 2 </a:t>
            </a:r>
            <a:r>
              <a:rPr lang="en-US" sz="250" dirty="0" err="1" smtClean="0"/>
              <a:t>rightmotor.q_i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rightmotor.q_j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rightmotor.q_k</a:t>
            </a:r>
            <a:r>
              <a:rPr lang="en-US" sz="250" dirty="0" smtClean="0"/>
              <a:t> ) ) ( cos </a:t>
            </a:r>
            <a:r>
              <a:rPr lang="en-US" sz="250" dirty="0" err="1" smtClean="0"/>
              <a:t>rightmotor.angle</a:t>
            </a:r>
            <a:r>
              <a:rPr lang="en-US" sz="250" dirty="0" smtClean="0"/>
              <a:t> ) ) ( * ( + ( * -1 ( ^ </a:t>
            </a:r>
            <a:r>
              <a:rPr lang="en-US" sz="250" dirty="0" err="1" smtClean="0"/>
              <a:t>rightmotor.q_i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rightmotor.q_j</a:t>
            </a:r>
            <a:r>
              <a:rPr lang="en-US" sz="250" dirty="0" smtClean="0"/>
              <a:t> 2 ) ( ^ </a:t>
            </a:r>
            <a:r>
              <a:rPr lang="en-US" sz="250" dirty="0" err="1" smtClean="0"/>
              <a:t>rightmotor.q_a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rightmotor.q_k</a:t>
            </a:r>
            <a:r>
              <a:rPr lang="en-US" sz="250" dirty="0" smtClean="0"/>
              <a:t> 2 ) ) ) ( sin </a:t>
            </a:r>
            <a:r>
              <a:rPr lang="en-US" sz="250" dirty="0" err="1" smtClean="0"/>
              <a:t>rightmotor.angle</a:t>
            </a:r>
            <a:r>
              <a:rPr lang="en-US" sz="250" dirty="0" smtClean="0"/>
              <a:t> ) ) ) ( + ( * 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) ) )</a:t>
            </a:r>
          </a:p>
          <a:p>
            <a:r>
              <a:rPr lang="en-US" sz="250" dirty="0" smtClean="0"/>
              <a:t>( == ( + ( * 2 </a:t>
            </a:r>
            <a:r>
              <a:rPr lang="en-US" sz="250" dirty="0" err="1" smtClean="0"/>
              <a:t>rightmotor.q_i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rightmotor.q_j</a:t>
            </a:r>
            <a:r>
              <a:rPr lang="en-US" sz="250" dirty="0" smtClean="0"/>
              <a:t> ) ) ( + ( * 2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) ) )</a:t>
            </a:r>
          </a:p>
          <a:p>
            <a:r>
              <a:rPr lang="en-US" sz="250" dirty="0" smtClean="0"/>
              <a:t>( == ( + ( * ( + ( * -1 ( ^ </a:t>
            </a:r>
            <a:r>
              <a:rPr lang="en-US" sz="250" dirty="0" err="1" smtClean="0"/>
              <a:t>rightmotor.q_i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rightmotor.q_j</a:t>
            </a:r>
            <a:r>
              <a:rPr lang="en-US" sz="250" dirty="0" smtClean="0"/>
              <a:t> 2 ) ( ^ </a:t>
            </a:r>
            <a:r>
              <a:rPr lang="en-US" sz="250" dirty="0" err="1" smtClean="0"/>
              <a:t>rightmotor.q_a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rightmotor.q_k</a:t>
            </a:r>
            <a:r>
              <a:rPr lang="en-US" sz="250" dirty="0" smtClean="0"/>
              <a:t> 2 ) ) ) ( cos </a:t>
            </a:r>
            <a:r>
              <a:rPr lang="en-US" sz="250" dirty="0" err="1" smtClean="0"/>
              <a:t>rightmotor.angle</a:t>
            </a:r>
            <a:r>
              <a:rPr lang="en-US" sz="250" dirty="0" smtClean="0"/>
              <a:t> ) ) ( * -1 ( + ( * 2 </a:t>
            </a:r>
            <a:r>
              <a:rPr lang="en-US" sz="250" dirty="0" err="1" smtClean="0"/>
              <a:t>rightmotor.q_i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rightmotor.q_j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rightmotor.q_k</a:t>
            </a:r>
            <a:r>
              <a:rPr lang="en-US" sz="250" dirty="0" smtClean="0"/>
              <a:t> ) ) ( sin </a:t>
            </a:r>
            <a:r>
              <a:rPr lang="en-US" sz="250" dirty="0" err="1" smtClean="0"/>
              <a:t>rightmotor.angle</a:t>
            </a:r>
            <a:r>
              <a:rPr lang="en-US" sz="250" dirty="0" smtClean="0"/>
              <a:t> ) ) ) ( + ( ^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2 ) ) ) )</a:t>
            </a:r>
          </a:p>
          <a:p>
            <a:r>
              <a:rPr lang="en-US" sz="250" dirty="0" smtClean="0"/>
              <a:t>( == ( + ( * 16 ( + ( * -1 ( ^ </a:t>
            </a:r>
            <a:r>
              <a:rPr lang="en-US" sz="250" dirty="0" err="1" smtClean="0"/>
              <a:t>rightmotor.q_j</a:t>
            </a:r>
            <a:r>
              <a:rPr lang="en-US" sz="250" dirty="0" smtClean="0"/>
              <a:t> 2 ) ) ( * -1 ( ^ </a:t>
            </a:r>
            <a:r>
              <a:rPr lang="en-US" sz="250" dirty="0" err="1" smtClean="0"/>
              <a:t>rightmotor.q_i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rightmotor.q_a</a:t>
            </a:r>
            <a:r>
              <a:rPr lang="en-US" sz="250" dirty="0" smtClean="0"/>
              <a:t> 2 ) ( ^ </a:t>
            </a:r>
            <a:r>
              <a:rPr lang="en-US" sz="250" dirty="0" err="1" smtClean="0"/>
              <a:t>rightmotor.q_k</a:t>
            </a:r>
            <a:r>
              <a:rPr lang="en-US" sz="250" dirty="0" smtClean="0"/>
              <a:t> 2 ) ) ) rightmotor.dz ) rightwheel.dz )</a:t>
            </a:r>
          </a:p>
          <a:p>
            <a:r>
              <a:rPr lang="en-US" sz="250" dirty="0" smtClean="0"/>
              <a:t>( == ( + </a:t>
            </a:r>
            <a:r>
              <a:rPr lang="en-US" sz="250" dirty="0" err="1" smtClean="0"/>
              <a:t>rightmotor.dx</a:t>
            </a:r>
            <a:r>
              <a:rPr lang="en-US" sz="250" dirty="0" smtClean="0"/>
              <a:t> ( * 16 ( + ( * 2 </a:t>
            </a:r>
            <a:r>
              <a:rPr lang="en-US" sz="250" dirty="0" err="1" smtClean="0"/>
              <a:t>rightmotor.q_i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rightmotor.q_j</a:t>
            </a:r>
            <a:r>
              <a:rPr lang="en-US" sz="250" dirty="0" smtClean="0"/>
              <a:t> ) ) ) ) </a:t>
            </a:r>
            <a:r>
              <a:rPr lang="en-US" sz="250" dirty="0" err="1" smtClean="0"/>
              <a:t>rightwheel.dx</a:t>
            </a:r>
            <a:r>
              <a:rPr lang="en-US" sz="250" dirty="0" smtClean="0"/>
              <a:t> )</a:t>
            </a:r>
          </a:p>
          <a:p>
            <a:r>
              <a:rPr lang="en-US" sz="250" dirty="0" smtClean="0"/>
              <a:t>( == ( + </a:t>
            </a:r>
            <a:r>
              <a:rPr lang="en-US" sz="250" dirty="0" err="1" smtClean="0"/>
              <a:t>rightmotor.dy</a:t>
            </a:r>
            <a:r>
              <a:rPr lang="en-US" sz="250" dirty="0" smtClean="0"/>
              <a:t> ( * 16 ( + ( * -2 </a:t>
            </a:r>
            <a:r>
              <a:rPr lang="en-US" sz="250" dirty="0" err="1" smtClean="0"/>
              <a:t>rightmotor.q_a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rightmotor.q_i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rightmotor.q_j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rightmotor.q_k</a:t>
            </a:r>
            <a:r>
              <a:rPr lang="en-US" sz="250" dirty="0" smtClean="0"/>
              <a:t> ) ) ) ) </a:t>
            </a:r>
            <a:r>
              <a:rPr lang="en-US" sz="250" dirty="0" err="1" smtClean="0"/>
              <a:t>rightwheel.dy</a:t>
            </a:r>
            <a:r>
              <a:rPr lang="en-US" sz="250" dirty="0" smtClean="0"/>
              <a:t> )</a:t>
            </a:r>
          </a:p>
          <a:p>
            <a:r>
              <a:rPr lang="en-US" sz="250" dirty="0" smtClean="0"/>
              <a:t>( == ( + ( * -2 </a:t>
            </a:r>
            <a:r>
              <a:rPr lang="en-US" sz="250" dirty="0" err="1" smtClean="0"/>
              <a:t>rightmotor.q_a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rightmotor.q_i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rightmotor.q_j</a:t>
            </a:r>
            <a:r>
              <a:rPr lang="en-US" sz="250" dirty="0" smtClean="0"/>
              <a:t> </a:t>
            </a:r>
            <a:r>
              <a:rPr lang="en-US" sz="250" dirty="0" err="1" smtClean="0"/>
              <a:t>rightmotor.q_k</a:t>
            </a:r>
            <a:r>
              <a:rPr lang="en-US" sz="250" dirty="0" smtClean="0"/>
              <a:t> ) ) ( + ( * 2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) ) )</a:t>
            </a:r>
          </a:p>
          <a:p>
            <a:r>
              <a:rPr lang="en-US" sz="250" dirty="0" smtClean="0"/>
              <a:t>( == ( + ( * -1 ( ^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2 ) ) ( + ( ^ </a:t>
            </a:r>
            <a:r>
              <a:rPr lang="en-US" sz="250" dirty="0" err="1" smtClean="0"/>
              <a:t>leftmotor.q_a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leftmotor.q_i</a:t>
            </a:r>
            <a:r>
              <a:rPr lang="en-US" sz="250" dirty="0" smtClean="0"/>
              <a:t> 2 ) ) ( * -1 ( ^ </a:t>
            </a:r>
            <a:r>
              <a:rPr lang="en-US" sz="250" dirty="0" err="1" smtClean="0"/>
              <a:t>leftmotor.q_j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leftmotor.q_k</a:t>
            </a:r>
            <a:r>
              <a:rPr lang="en-US" sz="250" dirty="0" smtClean="0"/>
              <a:t> 2 ) ) )</a:t>
            </a:r>
          </a:p>
          <a:p>
            <a:r>
              <a:rPr lang="en-US" sz="250" dirty="0" smtClean="0"/>
              <a:t>( == ( + ( * 2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) ( * 2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) ) ( + ( * 2 </a:t>
            </a:r>
            <a:r>
              <a:rPr lang="en-US" sz="250" dirty="0" err="1" smtClean="0"/>
              <a:t>leftmotor.q_j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leftmotor.q_i</a:t>
            </a:r>
            <a:r>
              <a:rPr lang="en-US" sz="250" dirty="0" smtClean="0"/>
              <a:t> ) ) )</a:t>
            </a:r>
          </a:p>
          <a:p>
            <a:r>
              <a:rPr lang="en-US" sz="250" dirty="0" smtClean="0"/>
              <a:t>( == ( + ( * 2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) ) ( + ( * -2 </a:t>
            </a:r>
            <a:r>
              <a:rPr lang="en-US" sz="250" dirty="0" err="1" smtClean="0"/>
              <a:t>leftmotor.q_a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leftmotor.q_j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leftmotor.q_i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leftmotor.q_k</a:t>
            </a:r>
            <a:r>
              <a:rPr lang="en-US" sz="250" dirty="0" smtClean="0"/>
              <a:t> ) ) )</a:t>
            </a:r>
          </a:p>
          <a:p>
            <a:r>
              <a:rPr lang="en-US" sz="250" dirty="0" smtClean="0"/>
              <a:t>( == ( + ( * 2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) ) ( + ( * 2 </a:t>
            </a:r>
            <a:r>
              <a:rPr lang="en-US" sz="250" dirty="0" err="1" smtClean="0"/>
              <a:t>leftmotor.q_i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leftmotor.q_j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leftmotor.q_a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leftmotor.q_k</a:t>
            </a:r>
            <a:r>
              <a:rPr lang="en-US" sz="250" dirty="0" smtClean="0"/>
              <a:t> ) ) )</a:t>
            </a:r>
          </a:p>
          <a:p>
            <a:r>
              <a:rPr lang="en-US" sz="250" dirty="0" smtClean="0"/>
              <a:t>( == ( + ( ^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2 ) ) ( * -1 ( ^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2 ) ) ( + ( * -1 ( ^ </a:t>
            </a:r>
            <a:r>
              <a:rPr lang="en-US" sz="250" dirty="0" err="1" smtClean="0"/>
              <a:t>leftmotor.q_k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leftmotor.q_i</a:t>
            </a:r>
            <a:r>
              <a:rPr lang="en-US" sz="250" dirty="0" smtClean="0"/>
              <a:t> 2 ) ( ^ </a:t>
            </a:r>
            <a:r>
              <a:rPr lang="en-US" sz="250" dirty="0" err="1" smtClean="0"/>
              <a:t>leftmotor.q_a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leftmotor.q_j</a:t>
            </a:r>
            <a:r>
              <a:rPr lang="en-US" sz="250" dirty="0" smtClean="0"/>
              <a:t> 2 ) ) ) )</a:t>
            </a:r>
          </a:p>
          <a:p>
            <a:r>
              <a:rPr lang="en-US" sz="250" dirty="0" smtClean="0"/>
              <a:t>( == ( + ( * -2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) ) ( + ( * 2 </a:t>
            </a:r>
            <a:r>
              <a:rPr lang="en-US" sz="250" dirty="0" err="1" smtClean="0"/>
              <a:t>leftmotor.q_i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leftmotor.q_j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leftmotor.q_k</a:t>
            </a:r>
            <a:r>
              <a:rPr lang="en-US" sz="250" dirty="0" smtClean="0"/>
              <a:t> ) ) )</a:t>
            </a:r>
          </a:p>
          <a:p>
            <a:r>
              <a:rPr lang="en-US" sz="250" dirty="0" smtClean="0"/>
              <a:t>( == ( + ( * -2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) ) ( + ( * 2 </a:t>
            </a:r>
            <a:r>
              <a:rPr lang="en-US" sz="250" dirty="0" err="1" smtClean="0"/>
              <a:t>leftmotor.q_i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leftmotor.q_j</a:t>
            </a:r>
            <a:r>
              <a:rPr lang="en-US" sz="250" dirty="0" smtClean="0"/>
              <a:t> ) ) )</a:t>
            </a:r>
          </a:p>
          <a:p>
            <a:r>
              <a:rPr lang="en-US" sz="250" dirty="0" smtClean="0"/>
              <a:t>( == ( + ( * -1 ( ^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2 ) ) ( * -1 ( ^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2 ) ( ^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2 ) ) ( + ( * -1 ( ^ </a:t>
            </a:r>
            <a:r>
              <a:rPr lang="en-US" sz="250" dirty="0" err="1" smtClean="0"/>
              <a:t>leftmotor.q_k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leftmotor.q_a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leftmotor.q_i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leftmotor.q_j</a:t>
            </a:r>
            <a:r>
              <a:rPr lang="en-US" sz="250" dirty="0" smtClean="0"/>
              <a:t> 2 ) ) )</a:t>
            </a:r>
          </a:p>
          <a:p>
            <a:r>
              <a:rPr lang="en-US" sz="250" dirty="0" smtClean="0"/>
              <a:t>( == ( + beam.dz ( * -1 20 ( + ( ^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2 ) ) ) ) ) leftmotor.dz )</a:t>
            </a:r>
          </a:p>
          <a:p>
            <a:r>
              <a:rPr lang="en-US" sz="250" dirty="0" smtClean="0"/>
              <a:t>( == ( + ( * -1 20 ( + ( * 2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) ( * 2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) ) ) </a:t>
            </a:r>
            <a:r>
              <a:rPr lang="en-US" sz="250" dirty="0" err="1" smtClean="0"/>
              <a:t>beam.dx</a:t>
            </a:r>
            <a:r>
              <a:rPr lang="en-US" sz="250" dirty="0" smtClean="0"/>
              <a:t> ) </a:t>
            </a:r>
            <a:r>
              <a:rPr lang="en-US" sz="250" dirty="0" err="1" smtClean="0"/>
              <a:t>leftmotor.dx</a:t>
            </a:r>
            <a:r>
              <a:rPr lang="en-US" sz="250" dirty="0" smtClean="0"/>
              <a:t> )</a:t>
            </a:r>
          </a:p>
          <a:p>
            <a:r>
              <a:rPr lang="en-US" sz="250" dirty="0" smtClean="0"/>
              <a:t>( == ( + </a:t>
            </a:r>
            <a:r>
              <a:rPr lang="en-US" sz="250" dirty="0" err="1" smtClean="0"/>
              <a:t>beam.dy</a:t>
            </a:r>
            <a:r>
              <a:rPr lang="en-US" sz="250" dirty="0" smtClean="0"/>
              <a:t> ( * -1 20 ( + ( * -2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) ( * 2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) ) ) ) </a:t>
            </a:r>
            <a:r>
              <a:rPr lang="en-US" sz="250" dirty="0" err="1" smtClean="0"/>
              <a:t>leftmotor.dy</a:t>
            </a:r>
            <a:r>
              <a:rPr lang="en-US" sz="250" dirty="0" smtClean="0"/>
              <a:t> )</a:t>
            </a:r>
          </a:p>
          <a:p>
            <a:r>
              <a:rPr lang="en-US" sz="250" dirty="0" smtClean="0"/>
              <a:t>( == ( + ( * -2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) ) ( + ( * -2 </a:t>
            </a:r>
            <a:r>
              <a:rPr lang="en-US" sz="250" dirty="0" err="1" smtClean="0"/>
              <a:t>leftmotor.q_a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leftmotor.q_i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leftmotor.q_j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leftmotor.q_k</a:t>
            </a:r>
            <a:r>
              <a:rPr lang="en-US" sz="250" dirty="0" smtClean="0"/>
              <a:t> ) ) )</a:t>
            </a:r>
          </a:p>
          <a:p>
            <a:r>
              <a:rPr lang="en-US" sz="250" dirty="0" smtClean="0"/>
              <a:t>( == ( + ( ^ </a:t>
            </a:r>
            <a:r>
              <a:rPr lang="en-US" sz="250" dirty="0" err="1" smtClean="0"/>
              <a:t>leftmotor.q_a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leftmotor.q_i</a:t>
            </a:r>
            <a:r>
              <a:rPr lang="en-US" sz="250" dirty="0" smtClean="0"/>
              <a:t> 2 ) ) ( * -1 ( ^ </a:t>
            </a:r>
            <a:r>
              <a:rPr lang="en-US" sz="250" dirty="0" err="1" smtClean="0"/>
              <a:t>leftmotor.q_j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leftmotor.q_k</a:t>
            </a:r>
            <a:r>
              <a:rPr lang="en-US" sz="250" dirty="0" smtClean="0"/>
              <a:t> 2 ) ) ( + ( * -1 ( ^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2 ) ) ( * -1 ( ^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2 ) ( ^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2 ) ) )</a:t>
            </a:r>
          </a:p>
          <a:p>
            <a:r>
              <a:rPr lang="en-US" sz="250" dirty="0" smtClean="0"/>
              <a:t>( == ( + ( * -1 ( + ( * -2 </a:t>
            </a:r>
            <a:r>
              <a:rPr lang="en-US" sz="250" dirty="0" err="1" smtClean="0"/>
              <a:t>leftmotor.q_a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leftmotor.q_j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leftmotor.q_i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leftmotor.q_k</a:t>
            </a:r>
            <a:r>
              <a:rPr lang="en-US" sz="250" dirty="0" smtClean="0"/>
              <a:t> ) ) ( sin </a:t>
            </a:r>
            <a:r>
              <a:rPr lang="en-US" sz="250" dirty="0" err="1" smtClean="0"/>
              <a:t>leftmotor.angle</a:t>
            </a:r>
            <a:r>
              <a:rPr lang="en-US" sz="250" dirty="0" smtClean="0"/>
              <a:t> ) ) ( * ( + ( * 2 </a:t>
            </a:r>
            <a:r>
              <a:rPr lang="en-US" sz="250" dirty="0" err="1" smtClean="0"/>
              <a:t>leftmotor.q_j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leftmotor.q_i</a:t>
            </a:r>
            <a:r>
              <a:rPr lang="en-US" sz="250" dirty="0" smtClean="0"/>
              <a:t> ) ) ( cos </a:t>
            </a:r>
            <a:r>
              <a:rPr lang="en-US" sz="250" dirty="0" err="1" smtClean="0"/>
              <a:t>leftmotor.angle</a:t>
            </a:r>
            <a:r>
              <a:rPr lang="en-US" sz="250" dirty="0" smtClean="0"/>
              <a:t> ) ) ) ( + ( * 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) )</a:t>
            </a:r>
          </a:p>
          <a:p>
            <a:r>
              <a:rPr lang="en-US" sz="250" dirty="0" smtClean="0"/>
              <a:t>( == ( + ( * ( + ( * 2 </a:t>
            </a:r>
            <a:r>
              <a:rPr lang="en-US" sz="250" dirty="0" err="1" smtClean="0"/>
              <a:t>leftmotor.q_j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leftmotor.q_i</a:t>
            </a:r>
            <a:r>
              <a:rPr lang="en-US" sz="250" dirty="0" smtClean="0"/>
              <a:t> ) ) ( sin </a:t>
            </a:r>
            <a:r>
              <a:rPr lang="en-US" sz="250" dirty="0" err="1" smtClean="0"/>
              <a:t>leftmotor.angle</a:t>
            </a:r>
            <a:r>
              <a:rPr lang="en-US" sz="250" dirty="0" smtClean="0"/>
              <a:t> ) ) ( * ( + ( * -2 </a:t>
            </a:r>
            <a:r>
              <a:rPr lang="en-US" sz="250" dirty="0" err="1" smtClean="0"/>
              <a:t>leftmotor.q_a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leftmotor.q_j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leftmotor.q_i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leftmotor.q_k</a:t>
            </a:r>
            <a:r>
              <a:rPr lang="en-US" sz="250" dirty="0" smtClean="0"/>
              <a:t> ) ) ( cos </a:t>
            </a:r>
            <a:r>
              <a:rPr lang="en-US" sz="250" dirty="0" err="1" smtClean="0"/>
              <a:t>leftmotor.angle</a:t>
            </a:r>
            <a:r>
              <a:rPr lang="en-US" sz="250" dirty="0" smtClean="0"/>
              <a:t> ) ) ) ( + ( * 2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) ) )</a:t>
            </a:r>
          </a:p>
          <a:p>
            <a:r>
              <a:rPr lang="en-US" sz="250" dirty="0" smtClean="0"/>
              <a:t>( == ( + ( * -1 ( + ( * -1 ( ^ </a:t>
            </a:r>
            <a:r>
              <a:rPr lang="en-US" sz="250" dirty="0" err="1" smtClean="0"/>
              <a:t>leftmotor.q_k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leftmotor.q_i</a:t>
            </a:r>
            <a:r>
              <a:rPr lang="en-US" sz="250" dirty="0" smtClean="0"/>
              <a:t> 2 ) ( ^ </a:t>
            </a:r>
            <a:r>
              <a:rPr lang="en-US" sz="250" dirty="0" err="1" smtClean="0"/>
              <a:t>leftmotor.q_a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leftmotor.q_j</a:t>
            </a:r>
            <a:r>
              <a:rPr lang="en-US" sz="250" dirty="0" smtClean="0"/>
              <a:t> 2 ) ) ) ( sin </a:t>
            </a:r>
            <a:r>
              <a:rPr lang="en-US" sz="250" dirty="0" err="1" smtClean="0"/>
              <a:t>leftmotor.angle</a:t>
            </a:r>
            <a:r>
              <a:rPr lang="en-US" sz="250" dirty="0" smtClean="0"/>
              <a:t> ) ) ( * ( + ( * 2 </a:t>
            </a:r>
            <a:r>
              <a:rPr lang="en-US" sz="250" dirty="0" err="1" smtClean="0"/>
              <a:t>leftmotor.q_i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leftmotor.q_j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leftmotor.q_a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leftmotor.q_k</a:t>
            </a:r>
            <a:r>
              <a:rPr lang="en-US" sz="250" dirty="0" smtClean="0"/>
              <a:t> ) ) ( cos </a:t>
            </a:r>
            <a:r>
              <a:rPr lang="en-US" sz="250" dirty="0" err="1" smtClean="0"/>
              <a:t>leftmotor.angle</a:t>
            </a:r>
            <a:r>
              <a:rPr lang="en-US" sz="250" dirty="0" smtClean="0"/>
              <a:t> ) ) ) ( + ( * 2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) )</a:t>
            </a:r>
          </a:p>
          <a:p>
            <a:r>
              <a:rPr lang="en-US" sz="250" dirty="0" smtClean="0"/>
              <a:t>( == ( + ( * ( + ( * 2 </a:t>
            </a:r>
            <a:r>
              <a:rPr lang="en-US" sz="250" dirty="0" err="1" smtClean="0"/>
              <a:t>leftmotor.q_i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leftmotor.q_j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leftmotor.q_a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leftmotor.q_k</a:t>
            </a:r>
            <a:r>
              <a:rPr lang="en-US" sz="250" dirty="0" smtClean="0"/>
              <a:t> ) ) ( sin </a:t>
            </a:r>
            <a:r>
              <a:rPr lang="en-US" sz="250" dirty="0" err="1" smtClean="0"/>
              <a:t>leftmotor.angle</a:t>
            </a:r>
            <a:r>
              <a:rPr lang="en-US" sz="250" dirty="0" smtClean="0"/>
              <a:t> ) ) ( * ( + ( * -1 ( ^ </a:t>
            </a:r>
            <a:r>
              <a:rPr lang="en-US" sz="250" dirty="0" err="1" smtClean="0"/>
              <a:t>leftmotor.q_k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leftmotor.q_i</a:t>
            </a:r>
            <a:r>
              <a:rPr lang="en-US" sz="250" dirty="0" smtClean="0"/>
              <a:t> 2 ) ( ^ </a:t>
            </a:r>
            <a:r>
              <a:rPr lang="en-US" sz="250" dirty="0" err="1" smtClean="0"/>
              <a:t>leftmotor.q_a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leftmotor.q_j</a:t>
            </a:r>
            <a:r>
              <a:rPr lang="en-US" sz="250" dirty="0" smtClean="0"/>
              <a:t> 2 ) ) ) ( cos </a:t>
            </a:r>
            <a:r>
              <a:rPr lang="en-US" sz="250" dirty="0" err="1" smtClean="0"/>
              <a:t>leftmotor.angle</a:t>
            </a:r>
            <a:r>
              <a:rPr lang="en-US" sz="250" dirty="0" smtClean="0"/>
              <a:t> ) ) ) ( + ( * -1 ( ^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2 ) ) )</a:t>
            </a:r>
          </a:p>
          <a:p>
            <a:r>
              <a:rPr lang="en-US" sz="250" dirty="0" smtClean="0"/>
              <a:t>( == ( + ( * ( + ( * -1 ( ^ </a:t>
            </a:r>
            <a:r>
              <a:rPr lang="en-US" sz="250" dirty="0" err="1" smtClean="0"/>
              <a:t>leftmotor.q_k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leftmotor.q_a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leftmotor.q_i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leftmotor.q_j</a:t>
            </a:r>
            <a:r>
              <a:rPr lang="en-US" sz="250" dirty="0" smtClean="0"/>
              <a:t> 2 ) ) ( sin </a:t>
            </a:r>
            <a:r>
              <a:rPr lang="en-US" sz="250" dirty="0" err="1" smtClean="0"/>
              <a:t>leftmotor.angle</a:t>
            </a:r>
            <a:r>
              <a:rPr lang="en-US" sz="250" dirty="0" smtClean="0"/>
              <a:t> ) ) ( * ( + ( * 2 </a:t>
            </a:r>
            <a:r>
              <a:rPr lang="en-US" sz="250" dirty="0" err="1" smtClean="0"/>
              <a:t>leftmotor.q_i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leftmotor.q_j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leftmotor.q_k</a:t>
            </a:r>
            <a:r>
              <a:rPr lang="en-US" sz="250" dirty="0" smtClean="0"/>
              <a:t> ) ) ( cos </a:t>
            </a:r>
            <a:r>
              <a:rPr lang="en-US" sz="250" dirty="0" err="1" smtClean="0"/>
              <a:t>leftmotor.angle</a:t>
            </a:r>
            <a:r>
              <a:rPr lang="en-US" sz="250" dirty="0" smtClean="0"/>
              <a:t> ) ) ) ( + ( * 2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) )</a:t>
            </a:r>
          </a:p>
          <a:p>
            <a:r>
              <a:rPr lang="en-US" sz="250" dirty="0" smtClean="0"/>
              <a:t>( == ( + ( * 2 </a:t>
            </a:r>
            <a:r>
              <a:rPr lang="en-US" sz="250" dirty="0" err="1" smtClean="0"/>
              <a:t>leftmotor.q_i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leftmotor.q_j</a:t>
            </a:r>
            <a:r>
              <a:rPr lang="en-US" sz="250" dirty="0" smtClean="0"/>
              <a:t> ) ) ( + ( * 2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) ) )</a:t>
            </a:r>
          </a:p>
          <a:p>
            <a:r>
              <a:rPr lang="en-US" sz="250" dirty="0" smtClean="0"/>
              <a:t>( == ( + ( * ( + ( * -1 ( ^ </a:t>
            </a:r>
            <a:r>
              <a:rPr lang="en-US" sz="250" dirty="0" err="1" smtClean="0"/>
              <a:t>leftmotor.q_k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leftmotor.q_a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leftmotor.q_i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leftmotor.q_j</a:t>
            </a:r>
            <a:r>
              <a:rPr lang="en-US" sz="250" dirty="0" smtClean="0"/>
              <a:t> 2 ) ) ( cos </a:t>
            </a:r>
            <a:r>
              <a:rPr lang="en-US" sz="250" dirty="0" err="1" smtClean="0"/>
              <a:t>leftmotor.angle</a:t>
            </a:r>
            <a:r>
              <a:rPr lang="en-US" sz="250" dirty="0" smtClean="0"/>
              <a:t> ) ) ( * -1 ( + ( * 2 </a:t>
            </a:r>
            <a:r>
              <a:rPr lang="en-US" sz="250" dirty="0" err="1" smtClean="0"/>
              <a:t>leftmotor.q_i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leftmotor.q_j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leftmotor.q_k</a:t>
            </a:r>
            <a:r>
              <a:rPr lang="en-US" sz="250" dirty="0" smtClean="0"/>
              <a:t> ) ) ( sin </a:t>
            </a:r>
            <a:r>
              <a:rPr lang="en-US" sz="250" dirty="0" err="1" smtClean="0"/>
              <a:t>leftmotor.angle</a:t>
            </a:r>
            <a:r>
              <a:rPr lang="en-US" sz="250" dirty="0" smtClean="0"/>
              <a:t> ) ) ) ( + ( ^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2 ) ) ) )</a:t>
            </a:r>
          </a:p>
          <a:p>
            <a:r>
              <a:rPr lang="en-US" sz="250" dirty="0" smtClean="0"/>
              <a:t>( == ( + leftmotor.dz ( * 16 ( + ( ^ </a:t>
            </a:r>
            <a:r>
              <a:rPr lang="en-US" sz="250" dirty="0" err="1" smtClean="0"/>
              <a:t>leftmotor.q_a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leftmotor.q_i</a:t>
            </a:r>
            <a:r>
              <a:rPr lang="en-US" sz="250" dirty="0" smtClean="0"/>
              <a:t> 2 ) ) ( * -1 ( ^ </a:t>
            </a:r>
            <a:r>
              <a:rPr lang="en-US" sz="250" dirty="0" err="1" smtClean="0"/>
              <a:t>leftmotor.q_j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leftmotor.q_k</a:t>
            </a:r>
            <a:r>
              <a:rPr lang="en-US" sz="250" dirty="0" smtClean="0"/>
              <a:t> 2 ) ) ) ) leftwheel.dz )</a:t>
            </a:r>
          </a:p>
          <a:p>
            <a:r>
              <a:rPr lang="en-US" sz="250" dirty="0" smtClean="0"/>
              <a:t>( == ( + </a:t>
            </a:r>
            <a:r>
              <a:rPr lang="en-US" sz="250" dirty="0" err="1" smtClean="0"/>
              <a:t>leftmotor.dx</a:t>
            </a:r>
            <a:r>
              <a:rPr lang="en-US" sz="250" dirty="0" smtClean="0"/>
              <a:t> ( * 16 ( + ( * 2 </a:t>
            </a:r>
            <a:r>
              <a:rPr lang="en-US" sz="250" dirty="0" err="1" smtClean="0"/>
              <a:t>leftmotor.q_i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leftmotor.q_j</a:t>
            </a:r>
            <a:r>
              <a:rPr lang="en-US" sz="250" dirty="0" smtClean="0"/>
              <a:t> ) ) ) ) </a:t>
            </a:r>
            <a:r>
              <a:rPr lang="en-US" sz="250" dirty="0" err="1" smtClean="0"/>
              <a:t>leftwheel.dx</a:t>
            </a:r>
            <a:r>
              <a:rPr lang="en-US" sz="250" dirty="0" smtClean="0"/>
              <a:t> )</a:t>
            </a:r>
          </a:p>
          <a:p>
            <a:r>
              <a:rPr lang="en-US" sz="250" dirty="0" smtClean="0"/>
              <a:t>( == ( + </a:t>
            </a:r>
            <a:r>
              <a:rPr lang="en-US" sz="250" dirty="0" err="1" smtClean="0"/>
              <a:t>leftmotor.dy</a:t>
            </a:r>
            <a:r>
              <a:rPr lang="en-US" sz="250" dirty="0" smtClean="0"/>
              <a:t> ( * 16 ( + ( * -2 </a:t>
            </a:r>
            <a:r>
              <a:rPr lang="en-US" sz="250" dirty="0" err="1" smtClean="0"/>
              <a:t>leftmotor.q_a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leftmotor.q_i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leftmotor.q_j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leftmotor.q_k</a:t>
            </a:r>
            <a:r>
              <a:rPr lang="en-US" sz="250" dirty="0" smtClean="0"/>
              <a:t> ) ) ) ) </a:t>
            </a:r>
            <a:r>
              <a:rPr lang="en-US" sz="250" dirty="0" err="1" smtClean="0"/>
              <a:t>leftwheel.dy</a:t>
            </a:r>
            <a:r>
              <a:rPr lang="en-US" sz="250" dirty="0" smtClean="0"/>
              <a:t> )</a:t>
            </a:r>
          </a:p>
          <a:p>
            <a:r>
              <a:rPr lang="en-US" sz="250" dirty="0" smtClean="0"/>
              <a:t>( == ( + ( * -2 </a:t>
            </a:r>
            <a:r>
              <a:rPr lang="en-US" sz="250" dirty="0" err="1" smtClean="0"/>
              <a:t>leftmotor.q_a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leftmotor.q_i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leftmotor.q_j</a:t>
            </a:r>
            <a:r>
              <a:rPr lang="en-US" sz="250" dirty="0" smtClean="0"/>
              <a:t> </a:t>
            </a:r>
            <a:r>
              <a:rPr lang="en-US" sz="250" dirty="0" err="1" smtClean="0"/>
              <a:t>leftmotor.q_k</a:t>
            </a:r>
            <a:r>
              <a:rPr lang="en-US" sz="250" dirty="0" smtClean="0"/>
              <a:t> ) ) ( + ( * -2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) )</a:t>
            </a:r>
          </a:p>
          <a:p>
            <a:r>
              <a:rPr lang="en-US" sz="250" dirty="0" smtClean="0"/>
              <a:t>( == ( + ( * ( / 1 2 ) 50 ( + ( * 2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) ) ) </a:t>
            </a:r>
            <a:r>
              <a:rPr lang="en-US" sz="250" dirty="0" err="1" smtClean="0"/>
              <a:t>beam.dx</a:t>
            </a:r>
            <a:r>
              <a:rPr lang="en-US" sz="250" dirty="0" smtClean="0"/>
              <a:t> ( * ( / 1 2 ) 25 ( + ( * -1 ( ^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2 ) ( ^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2 ) ) ) ) ) ( + </a:t>
            </a:r>
            <a:r>
              <a:rPr lang="en-US" sz="250" dirty="0" err="1" smtClean="0"/>
              <a:t>tail.dx</a:t>
            </a:r>
            <a:r>
              <a:rPr lang="en-US" sz="250" dirty="0" smtClean="0"/>
              <a:t> ( * ( / 1 2 ) 50 ( + ( * 2 </a:t>
            </a:r>
            <a:r>
              <a:rPr lang="en-US" sz="250" dirty="0" err="1" smtClean="0"/>
              <a:t>tail.q_i</a:t>
            </a:r>
            <a:r>
              <a:rPr lang="en-US" sz="250" dirty="0" smtClean="0"/>
              <a:t> </a:t>
            </a:r>
            <a:r>
              <a:rPr lang="en-US" sz="250" dirty="0" err="1" smtClean="0"/>
              <a:t>tail.q_j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tail.q_a</a:t>
            </a:r>
            <a:r>
              <a:rPr lang="en-US" sz="250" dirty="0" smtClean="0"/>
              <a:t> </a:t>
            </a:r>
            <a:r>
              <a:rPr lang="en-US" sz="250" dirty="0" err="1" smtClean="0"/>
              <a:t>tail.q_k</a:t>
            </a:r>
            <a:r>
              <a:rPr lang="en-US" sz="250" dirty="0" smtClean="0"/>
              <a:t> ) ) ) ( * ( / 1 2 ) 25 ( + ( * -1 ( ^ </a:t>
            </a:r>
            <a:r>
              <a:rPr lang="en-US" sz="250" dirty="0" err="1" smtClean="0"/>
              <a:t>tail.q_k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tail.q_i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tail.q_j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tail.q_a</a:t>
            </a:r>
            <a:r>
              <a:rPr lang="en-US" sz="250" dirty="0" smtClean="0"/>
              <a:t> 2 ) ) ) ) )</a:t>
            </a:r>
          </a:p>
          <a:p>
            <a:r>
              <a:rPr lang="en-US" sz="250" dirty="0" smtClean="0"/>
              <a:t>( == ( + ( * ( / 1 2 ) 25 ( + ( * 2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) ( * 2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) ) ) </a:t>
            </a:r>
            <a:r>
              <a:rPr lang="en-US" sz="250" dirty="0" err="1" smtClean="0"/>
              <a:t>beam.dy</a:t>
            </a:r>
            <a:r>
              <a:rPr lang="en-US" sz="250" dirty="0" smtClean="0"/>
              <a:t> ( * ( / 1 2 ) 50 ( + ( * -1 ( ^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2 ) ) ( * -1 ( ^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2 ) ( ^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2 ) ) ) ) ( + </a:t>
            </a:r>
            <a:r>
              <a:rPr lang="en-US" sz="250" dirty="0" err="1" smtClean="0"/>
              <a:t>tail.dy</a:t>
            </a:r>
            <a:r>
              <a:rPr lang="en-US" sz="250" dirty="0" smtClean="0"/>
              <a:t> ( * ( / 1 2 ) 25 ( + ( * 2 </a:t>
            </a:r>
            <a:r>
              <a:rPr lang="en-US" sz="250" dirty="0" err="1" smtClean="0"/>
              <a:t>tail.q_a</a:t>
            </a:r>
            <a:r>
              <a:rPr lang="en-US" sz="250" dirty="0" smtClean="0"/>
              <a:t> </a:t>
            </a:r>
            <a:r>
              <a:rPr lang="en-US" sz="250" dirty="0" err="1" smtClean="0"/>
              <a:t>tail.q_k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tail.q_i</a:t>
            </a:r>
            <a:r>
              <a:rPr lang="en-US" sz="250" dirty="0" smtClean="0"/>
              <a:t> </a:t>
            </a:r>
            <a:r>
              <a:rPr lang="en-US" sz="250" dirty="0" err="1" smtClean="0"/>
              <a:t>tail.q_j</a:t>
            </a:r>
            <a:r>
              <a:rPr lang="en-US" sz="250" dirty="0" smtClean="0"/>
              <a:t> ) ) ) ( * ( / 1 2 ) 50 ( + ( * -1 ( ^ </a:t>
            </a:r>
            <a:r>
              <a:rPr lang="en-US" sz="250" dirty="0" err="1" smtClean="0"/>
              <a:t>tail.q_k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tail.q_j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tail.q_i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tail.q_a</a:t>
            </a:r>
            <a:r>
              <a:rPr lang="en-US" sz="250" dirty="0" smtClean="0"/>
              <a:t> 2 ) ) ) ) )</a:t>
            </a:r>
          </a:p>
          <a:p>
            <a:r>
              <a:rPr lang="en-US" sz="250" dirty="0" smtClean="0"/>
              <a:t>( == ( + ( * ( / 1 2 ) 25 ( + ( * -2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) ( * 2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) ) ) ( * ( / 1 2 ) 50 ( + ( * 2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) ( * 2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) ) ) beam.dz ) ( + ( * ( / 1 2 ) 25 ( + ( * 2 </a:t>
            </a:r>
            <a:r>
              <a:rPr lang="en-US" sz="250" dirty="0" err="1" smtClean="0"/>
              <a:t>tail.q_i</a:t>
            </a:r>
            <a:r>
              <a:rPr lang="en-US" sz="250" dirty="0" smtClean="0"/>
              <a:t> </a:t>
            </a:r>
            <a:r>
              <a:rPr lang="en-US" sz="250" dirty="0" err="1" smtClean="0"/>
              <a:t>tail.q_k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tail.q_a</a:t>
            </a:r>
            <a:r>
              <a:rPr lang="en-US" sz="250" dirty="0" smtClean="0"/>
              <a:t> </a:t>
            </a:r>
            <a:r>
              <a:rPr lang="en-US" sz="250" dirty="0" err="1" smtClean="0"/>
              <a:t>tail.q_j</a:t>
            </a:r>
            <a:r>
              <a:rPr lang="en-US" sz="250" dirty="0" smtClean="0"/>
              <a:t> ) ) ) ( * ( / 1 2 ) 50 ( + ( * 2 </a:t>
            </a:r>
            <a:r>
              <a:rPr lang="en-US" sz="250" dirty="0" err="1" smtClean="0"/>
              <a:t>tail.q_j</a:t>
            </a:r>
            <a:r>
              <a:rPr lang="en-US" sz="250" dirty="0" smtClean="0"/>
              <a:t> </a:t>
            </a:r>
            <a:r>
              <a:rPr lang="en-US" sz="250" dirty="0" err="1" smtClean="0"/>
              <a:t>tail.q_k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tail.q_a</a:t>
            </a:r>
            <a:r>
              <a:rPr lang="en-US" sz="250" dirty="0" smtClean="0"/>
              <a:t> </a:t>
            </a:r>
            <a:r>
              <a:rPr lang="en-US" sz="250" dirty="0" err="1" smtClean="0"/>
              <a:t>tail.q_i</a:t>
            </a:r>
            <a:r>
              <a:rPr lang="en-US" sz="250" dirty="0" smtClean="0"/>
              <a:t> ) ) ) tail.dz ) )</a:t>
            </a:r>
          </a:p>
          <a:p>
            <a:r>
              <a:rPr lang="en-US" sz="250" dirty="0" smtClean="0"/>
              <a:t>( == ( + ( * ( / 1 2 ) 50 ( + ( * 2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) ) ) </a:t>
            </a:r>
            <a:r>
              <a:rPr lang="en-US" sz="250" dirty="0" err="1" smtClean="0"/>
              <a:t>beam.dx</a:t>
            </a:r>
            <a:r>
              <a:rPr lang="en-US" sz="250" dirty="0" smtClean="0"/>
              <a:t> ( * 20 ( + ( * -2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) ) ) ( * ( / 1 2 ) 25 ( + ( * -1 ( ^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2 ) ( ^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2 ) ) ) ) ) ( + ( * ( / -1 2 ) 25 ( + ( * -1 ( ^ </a:t>
            </a:r>
            <a:r>
              <a:rPr lang="en-US" sz="250" dirty="0" err="1" smtClean="0"/>
              <a:t>tail.q_k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tail.q_i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tail.q_j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tail.q_a</a:t>
            </a:r>
            <a:r>
              <a:rPr lang="en-US" sz="250" dirty="0" smtClean="0"/>
              <a:t> 2 ) ) ) </a:t>
            </a:r>
            <a:r>
              <a:rPr lang="en-US" sz="250" dirty="0" err="1" smtClean="0"/>
              <a:t>tail.dx</a:t>
            </a:r>
            <a:r>
              <a:rPr lang="en-US" sz="250" dirty="0" smtClean="0"/>
              <a:t> ( * ( / 1 2 ) 50 ( + ( * 2 </a:t>
            </a:r>
            <a:r>
              <a:rPr lang="en-US" sz="250" dirty="0" err="1" smtClean="0"/>
              <a:t>tail.q_i</a:t>
            </a:r>
            <a:r>
              <a:rPr lang="en-US" sz="250" dirty="0" smtClean="0"/>
              <a:t> </a:t>
            </a:r>
            <a:r>
              <a:rPr lang="en-US" sz="250" dirty="0" err="1" smtClean="0"/>
              <a:t>tail.q_j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tail.q_a</a:t>
            </a:r>
            <a:r>
              <a:rPr lang="en-US" sz="250" dirty="0" smtClean="0"/>
              <a:t> </a:t>
            </a:r>
            <a:r>
              <a:rPr lang="en-US" sz="250" dirty="0" err="1" smtClean="0"/>
              <a:t>tail.q_k</a:t>
            </a:r>
            <a:r>
              <a:rPr lang="en-US" sz="250" dirty="0" smtClean="0"/>
              <a:t> ) ) ) ) )</a:t>
            </a:r>
          </a:p>
          <a:p>
            <a:r>
              <a:rPr lang="en-US" sz="250" dirty="0" smtClean="0"/>
              <a:t>( == ( + ( * ( / 1 2 ) 25 ( + ( * 2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) ( * 2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) ) ) </a:t>
            </a:r>
            <a:r>
              <a:rPr lang="en-US" sz="250" dirty="0" err="1" smtClean="0"/>
              <a:t>beam.dy</a:t>
            </a:r>
            <a:r>
              <a:rPr lang="en-US" sz="250" dirty="0" smtClean="0"/>
              <a:t> ( * ( / 1 2 ) 50 ( + ( * -1 ( ^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2 ) ) ( * -1 ( ^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2 ) ( ^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2 ) ) ) ( * 20 ( + ( * -2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) ) ) ) ( + </a:t>
            </a:r>
            <a:r>
              <a:rPr lang="en-US" sz="250" dirty="0" err="1" smtClean="0"/>
              <a:t>tail.dy</a:t>
            </a:r>
            <a:r>
              <a:rPr lang="en-US" sz="250" dirty="0" smtClean="0"/>
              <a:t> ( * ( / -1 2 ) 25 ( + ( * 2 </a:t>
            </a:r>
            <a:r>
              <a:rPr lang="en-US" sz="250" dirty="0" err="1" smtClean="0"/>
              <a:t>tail.q_a</a:t>
            </a:r>
            <a:r>
              <a:rPr lang="en-US" sz="250" dirty="0" smtClean="0"/>
              <a:t> </a:t>
            </a:r>
            <a:r>
              <a:rPr lang="en-US" sz="250" dirty="0" err="1" smtClean="0"/>
              <a:t>tail.q_k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tail.q_i</a:t>
            </a:r>
            <a:r>
              <a:rPr lang="en-US" sz="250" dirty="0" smtClean="0"/>
              <a:t> </a:t>
            </a:r>
            <a:r>
              <a:rPr lang="en-US" sz="250" dirty="0" err="1" smtClean="0"/>
              <a:t>tail.q_j</a:t>
            </a:r>
            <a:r>
              <a:rPr lang="en-US" sz="250" dirty="0" smtClean="0"/>
              <a:t> ) ) ) ( * ( / 1 2 ) 50 ( + ( * -1 ( ^ </a:t>
            </a:r>
            <a:r>
              <a:rPr lang="en-US" sz="250" dirty="0" err="1" smtClean="0"/>
              <a:t>tail.q_k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tail.q_j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tail.q_i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tail.q_a</a:t>
            </a:r>
            <a:r>
              <a:rPr lang="en-US" sz="250" dirty="0" smtClean="0"/>
              <a:t> 2 ) ) ) ) )</a:t>
            </a:r>
          </a:p>
          <a:p>
            <a:r>
              <a:rPr lang="en-US" sz="250" dirty="0" smtClean="0"/>
              <a:t>( == ( + ( * ( / 1 2 ) 25 ( + ( * -2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) ( * 2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) ) ) ( * ( / 1 2 ) 50 ( + ( * 2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) ( * 2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) ) ) ( * 20 ( + ( * -1 ( ^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2 ) ) ) beam.dz ) ( + ( * ( / -1 2 ) 25 ( + ( * 2 </a:t>
            </a:r>
            <a:r>
              <a:rPr lang="en-US" sz="250" dirty="0" err="1" smtClean="0"/>
              <a:t>tail.q_i</a:t>
            </a:r>
            <a:r>
              <a:rPr lang="en-US" sz="250" dirty="0" smtClean="0"/>
              <a:t> </a:t>
            </a:r>
            <a:r>
              <a:rPr lang="en-US" sz="250" dirty="0" err="1" smtClean="0"/>
              <a:t>tail.q_k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tail.q_a</a:t>
            </a:r>
            <a:r>
              <a:rPr lang="en-US" sz="250" dirty="0" smtClean="0"/>
              <a:t> </a:t>
            </a:r>
            <a:r>
              <a:rPr lang="en-US" sz="250" dirty="0" err="1" smtClean="0"/>
              <a:t>tail.q_j</a:t>
            </a:r>
            <a:r>
              <a:rPr lang="en-US" sz="250" dirty="0" smtClean="0"/>
              <a:t> ) ) ) ( * ( / 1 2 ) 50 ( + ( * 2 </a:t>
            </a:r>
            <a:r>
              <a:rPr lang="en-US" sz="250" dirty="0" err="1" smtClean="0"/>
              <a:t>tail.q_j</a:t>
            </a:r>
            <a:r>
              <a:rPr lang="en-US" sz="250" dirty="0" smtClean="0"/>
              <a:t> </a:t>
            </a:r>
            <a:r>
              <a:rPr lang="en-US" sz="250" dirty="0" err="1" smtClean="0"/>
              <a:t>tail.q_k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tail.q_a</a:t>
            </a:r>
            <a:r>
              <a:rPr lang="en-US" sz="250" dirty="0" smtClean="0"/>
              <a:t> </a:t>
            </a:r>
            <a:r>
              <a:rPr lang="en-US" sz="250" dirty="0" err="1" smtClean="0"/>
              <a:t>tail.q_i</a:t>
            </a:r>
            <a:r>
              <a:rPr lang="en-US" sz="250" dirty="0" smtClean="0"/>
              <a:t> ) ) ) tail.dz ) )</a:t>
            </a:r>
          </a:p>
          <a:p>
            <a:r>
              <a:rPr lang="en-US" sz="250" dirty="0" smtClean="0"/>
              <a:t>( == ( + ( * ( + ( * -2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) ( * 2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) ) ( + ( * -1 ( ^ </a:t>
            </a:r>
            <a:r>
              <a:rPr lang="en-US" sz="250" dirty="0" err="1" smtClean="0"/>
              <a:t>tail.q_i</a:t>
            </a:r>
            <a:r>
              <a:rPr lang="en-US" sz="250" dirty="0" smtClean="0"/>
              <a:t> 2 ) ) ( * -1 ( ^ </a:t>
            </a:r>
            <a:r>
              <a:rPr lang="en-US" sz="250" dirty="0" err="1" smtClean="0"/>
              <a:t>tail.q_j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tail.q_k</a:t>
            </a:r>
            <a:r>
              <a:rPr lang="en-US" sz="250" dirty="0" smtClean="0"/>
              <a:t> 2 ) ( ^ </a:t>
            </a:r>
            <a:r>
              <a:rPr lang="en-US" sz="250" dirty="0" err="1" smtClean="0"/>
              <a:t>tail.q_a</a:t>
            </a:r>
            <a:r>
              <a:rPr lang="en-US" sz="250" dirty="0" smtClean="0"/>
              <a:t> 2 ) ) ) ( * ( + ( * 2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) ( * 2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) ) ( + ( * 2 </a:t>
            </a:r>
            <a:r>
              <a:rPr lang="en-US" sz="250" dirty="0" err="1" smtClean="0"/>
              <a:t>tail.q_j</a:t>
            </a:r>
            <a:r>
              <a:rPr lang="en-US" sz="250" dirty="0" smtClean="0"/>
              <a:t> </a:t>
            </a:r>
            <a:r>
              <a:rPr lang="en-US" sz="250" dirty="0" err="1" smtClean="0"/>
              <a:t>tail.q_k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tail.q_a</a:t>
            </a:r>
            <a:r>
              <a:rPr lang="en-US" sz="250" dirty="0" smtClean="0"/>
              <a:t> </a:t>
            </a:r>
            <a:r>
              <a:rPr lang="en-US" sz="250" dirty="0" err="1" smtClean="0"/>
              <a:t>tail.q_i</a:t>
            </a:r>
            <a:r>
              <a:rPr lang="en-US" sz="250" dirty="0" smtClean="0"/>
              <a:t> ) ) ) ( * ( + ( * 2 </a:t>
            </a:r>
            <a:r>
              <a:rPr lang="en-US" sz="250" dirty="0" err="1" smtClean="0"/>
              <a:t>tail.q_a</a:t>
            </a:r>
            <a:r>
              <a:rPr lang="en-US" sz="250" dirty="0" smtClean="0"/>
              <a:t> </a:t>
            </a:r>
            <a:r>
              <a:rPr lang="en-US" sz="250" dirty="0" err="1" smtClean="0"/>
              <a:t>tail.q_j</a:t>
            </a:r>
            <a:r>
              <a:rPr lang="en-US" sz="250" dirty="0" smtClean="0"/>
              <a:t> ) ( * 2 </a:t>
            </a:r>
            <a:r>
              <a:rPr lang="en-US" sz="250" dirty="0" err="1" smtClean="0"/>
              <a:t>tail.q_i</a:t>
            </a:r>
            <a:r>
              <a:rPr lang="en-US" sz="250" dirty="0" smtClean="0"/>
              <a:t> </a:t>
            </a:r>
            <a:r>
              <a:rPr lang="en-US" sz="250" dirty="0" err="1" smtClean="0"/>
              <a:t>tail.q_k</a:t>
            </a:r>
            <a:r>
              <a:rPr lang="en-US" sz="250" dirty="0" smtClean="0"/>
              <a:t> ) ) ( + ( * -1 ( ^ </a:t>
            </a:r>
            <a:r>
              <a:rPr lang="en-US" sz="250" dirty="0" err="1" smtClean="0"/>
              <a:t>beam.q_k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beam.q_i</a:t>
            </a:r>
            <a:r>
              <a:rPr lang="en-US" sz="250" dirty="0" smtClean="0"/>
              <a:t> 2 ) ( ^ </a:t>
            </a:r>
            <a:r>
              <a:rPr lang="en-US" sz="250" dirty="0" err="1" smtClean="0"/>
              <a:t>beam.q_a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beam.q_j</a:t>
            </a:r>
            <a:r>
              <a:rPr lang="en-US" sz="250" dirty="0" smtClean="0"/>
              <a:t> 2 ) ) ) ) ) 0 )</a:t>
            </a:r>
          </a:p>
          <a:p>
            <a:r>
              <a:rPr lang="en-US" sz="250" dirty="0" smtClean="0"/>
              <a:t>( == siminput0_input </a:t>
            </a:r>
            <a:r>
              <a:rPr lang="en-US" sz="250" dirty="0" err="1" smtClean="0"/>
              <a:t>leftmotor.input</a:t>
            </a:r>
            <a:r>
              <a:rPr lang="en-US" sz="250" dirty="0" smtClean="0"/>
              <a:t> )</a:t>
            </a:r>
          </a:p>
          <a:p>
            <a:r>
              <a:rPr lang="en-US" sz="250" dirty="0" smtClean="0"/>
              <a:t>( == siminput1_input </a:t>
            </a:r>
            <a:r>
              <a:rPr lang="en-US" sz="250" dirty="0" err="1" smtClean="0"/>
              <a:t>rightmotor.input</a:t>
            </a:r>
            <a:r>
              <a:rPr lang="en-US" sz="250" dirty="0" smtClean="0"/>
              <a:t> )</a:t>
            </a:r>
          </a:p>
          <a:p>
            <a:r>
              <a:rPr lang="en-US" sz="250" dirty="0" smtClean="0"/>
              <a:t>( &gt;= ( + ( * ( / 1 2 ) 25 ( + ( * 2 </a:t>
            </a:r>
            <a:r>
              <a:rPr lang="en-US" sz="250" dirty="0" err="1" smtClean="0"/>
              <a:t>tail.q_i</a:t>
            </a:r>
            <a:r>
              <a:rPr lang="en-US" sz="250" dirty="0" smtClean="0"/>
              <a:t> </a:t>
            </a:r>
            <a:r>
              <a:rPr lang="en-US" sz="250" dirty="0" err="1" smtClean="0"/>
              <a:t>tail.q_k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tail.q_a</a:t>
            </a:r>
            <a:r>
              <a:rPr lang="en-US" sz="250" dirty="0" smtClean="0"/>
              <a:t> </a:t>
            </a:r>
            <a:r>
              <a:rPr lang="en-US" sz="250" dirty="0" err="1" smtClean="0"/>
              <a:t>tail.q_j</a:t>
            </a:r>
            <a:r>
              <a:rPr lang="en-US" sz="250" dirty="0" smtClean="0"/>
              <a:t> ) ) ) ( * ( / -1 2 ) 50 ( + ( * 2 </a:t>
            </a:r>
            <a:r>
              <a:rPr lang="en-US" sz="250" dirty="0" err="1" smtClean="0"/>
              <a:t>tail.q_j</a:t>
            </a:r>
            <a:r>
              <a:rPr lang="en-US" sz="250" dirty="0" smtClean="0"/>
              <a:t> </a:t>
            </a:r>
            <a:r>
              <a:rPr lang="en-US" sz="250" dirty="0" err="1" smtClean="0"/>
              <a:t>tail.q_k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tail.q_a</a:t>
            </a:r>
            <a:r>
              <a:rPr lang="en-US" sz="250" dirty="0" smtClean="0"/>
              <a:t> </a:t>
            </a:r>
            <a:r>
              <a:rPr lang="en-US" sz="250" dirty="0" err="1" smtClean="0"/>
              <a:t>tail.q_i</a:t>
            </a:r>
            <a:r>
              <a:rPr lang="en-US" sz="250" dirty="0" smtClean="0"/>
              <a:t> ) ) ) tail.dz ) 0 )</a:t>
            </a:r>
          </a:p>
          <a:p>
            <a:r>
              <a:rPr lang="en-US" sz="250" dirty="0" smtClean="0"/>
              <a:t>( &gt;= ( + ( * ( / -1 2 ) 50 ( + ( * 2 </a:t>
            </a:r>
            <a:r>
              <a:rPr lang="en-US" sz="250" dirty="0" err="1" smtClean="0"/>
              <a:t>tail.q_j</a:t>
            </a:r>
            <a:r>
              <a:rPr lang="en-US" sz="250" dirty="0" smtClean="0"/>
              <a:t> </a:t>
            </a:r>
            <a:r>
              <a:rPr lang="en-US" sz="250" dirty="0" err="1" smtClean="0"/>
              <a:t>tail.q_k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tail.q_a</a:t>
            </a:r>
            <a:r>
              <a:rPr lang="en-US" sz="250" dirty="0" smtClean="0"/>
              <a:t> </a:t>
            </a:r>
            <a:r>
              <a:rPr lang="en-US" sz="250" dirty="0" err="1" smtClean="0"/>
              <a:t>tail.q_i</a:t>
            </a:r>
            <a:r>
              <a:rPr lang="en-US" sz="250" dirty="0" smtClean="0"/>
              <a:t> ) ) ) ( * ( / -1 2 ) 25 ( + ( * 2 </a:t>
            </a:r>
            <a:r>
              <a:rPr lang="en-US" sz="250" dirty="0" err="1" smtClean="0"/>
              <a:t>tail.q_i</a:t>
            </a:r>
            <a:r>
              <a:rPr lang="en-US" sz="250" dirty="0" smtClean="0"/>
              <a:t> </a:t>
            </a:r>
            <a:r>
              <a:rPr lang="en-US" sz="250" dirty="0" err="1" smtClean="0"/>
              <a:t>tail.q_k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tail.q_a</a:t>
            </a:r>
            <a:r>
              <a:rPr lang="en-US" sz="250" dirty="0" smtClean="0"/>
              <a:t> </a:t>
            </a:r>
            <a:r>
              <a:rPr lang="en-US" sz="250" dirty="0" err="1" smtClean="0"/>
              <a:t>tail.q_j</a:t>
            </a:r>
            <a:r>
              <a:rPr lang="en-US" sz="250" dirty="0" smtClean="0"/>
              <a:t> ) ) ) tail.dz ) 0 )</a:t>
            </a:r>
          </a:p>
          <a:p>
            <a:r>
              <a:rPr lang="en-US" sz="250" dirty="0" smtClean="0"/>
              <a:t>( Or ( == ( + ( * ( / -1 2 ) 50 ( + ( * 2 </a:t>
            </a:r>
            <a:r>
              <a:rPr lang="en-US" sz="250" dirty="0" err="1" smtClean="0"/>
              <a:t>tail.q_j</a:t>
            </a:r>
            <a:r>
              <a:rPr lang="en-US" sz="250" dirty="0" smtClean="0"/>
              <a:t> </a:t>
            </a:r>
            <a:r>
              <a:rPr lang="en-US" sz="250" dirty="0" err="1" smtClean="0"/>
              <a:t>tail.q_k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tail.q_a</a:t>
            </a:r>
            <a:r>
              <a:rPr lang="en-US" sz="250" dirty="0" smtClean="0"/>
              <a:t> </a:t>
            </a:r>
            <a:r>
              <a:rPr lang="en-US" sz="250" dirty="0" err="1" smtClean="0"/>
              <a:t>tail.q_i</a:t>
            </a:r>
            <a:r>
              <a:rPr lang="en-US" sz="250" dirty="0" smtClean="0"/>
              <a:t> ) ) ) ( * ( / -1 2 ) 25 ( + ( * 2 </a:t>
            </a:r>
            <a:r>
              <a:rPr lang="en-US" sz="250" dirty="0" err="1" smtClean="0"/>
              <a:t>tail.q_i</a:t>
            </a:r>
            <a:r>
              <a:rPr lang="en-US" sz="250" dirty="0" smtClean="0"/>
              <a:t> </a:t>
            </a:r>
            <a:r>
              <a:rPr lang="en-US" sz="250" dirty="0" err="1" smtClean="0"/>
              <a:t>tail.q_k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tail.q_a</a:t>
            </a:r>
            <a:r>
              <a:rPr lang="en-US" sz="250" dirty="0" smtClean="0"/>
              <a:t> </a:t>
            </a:r>
            <a:r>
              <a:rPr lang="en-US" sz="250" dirty="0" err="1" smtClean="0"/>
              <a:t>tail.q_j</a:t>
            </a:r>
            <a:r>
              <a:rPr lang="en-US" sz="250" dirty="0" smtClean="0"/>
              <a:t> ) ) ) tail.dz ) 0 ) ( == ( + ( * ( / 1 2 ) 25 ( + ( * 2 </a:t>
            </a:r>
            <a:r>
              <a:rPr lang="en-US" sz="250" dirty="0" err="1" smtClean="0"/>
              <a:t>tail.q_i</a:t>
            </a:r>
            <a:r>
              <a:rPr lang="en-US" sz="250" dirty="0" smtClean="0"/>
              <a:t> </a:t>
            </a:r>
            <a:r>
              <a:rPr lang="en-US" sz="250" dirty="0" err="1" smtClean="0"/>
              <a:t>tail.q_k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tail.q_a</a:t>
            </a:r>
            <a:r>
              <a:rPr lang="en-US" sz="250" dirty="0" smtClean="0"/>
              <a:t> </a:t>
            </a:r>
            <a:r>
              <a:rPr lang="en-US" sz="250" dirty="0" err="1" smtClean="0"/>
              <a:t>tail.q_j</a:t>
            </a:r>
            <a:r>
              <a:rPr lang="en-US" sz="250" dirty="0" smtClean="0"/>
              <a:t> ) ) ) ( * ( / -1 2 ) 50 ( + ( * 2 </a:t>
            </a:r>
            <a:r>
              <a:rPr lang="en-US" sz="250" dirty="0" err="1" smtClean="0"/>
              <a:t>tail.q_j</a:t>
            </a:r>
            <a:r>
              <a:rPr lang="en-US" sz="250" dirty="0" smtClean="0"/>
              <a:t> </a:t>
            </a:r>
            <a:r>
              <a:rPr lang="en-US" sz="250" dirty="0" err="1" smtClean="0"/>
              <a:t>tail.q_k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tail.q_a</a:t>
            </a:r>
            <a:r>
              <a:rPr lang="en-US" sz="250" dirty="0" smtClean="0"/>
              <a:t> </a:t>
            </a:r>
            <a:r>
              <a:rPr lang="en-US" sz="250" dirty="0" err="1" smtClean="0"/>
              <a:t>tail.q_i</a:t>
            </a:r>
            <a:r>
              <a:rPr lang="en-US" sz="250" dirty="0" smtClean="0"/>
              <a:t> ) ) ) tail.dz ) 0 ) )</a:t>
            </a:r>
          </a:p>
          <a:p>
            <a:r>
              <a:rPr lang="en-US" sz="250" dirty="0" smtClean="0"/>
              <a:t>( &gt;= ( + ( * 40 ( + ( * 2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) ) ) leftwheel.dz ) 0 )</a:t>
            </a:r>
          </a:p>
          <a:p>
            <a:r>
              <a:rPr lang="en-US" sz="250" dirty="0" smtClean="0"/>
              <a:t>( &gt;= ( + leftwheel.dz ( * ( / 1 2 ) 40 ( ^ 3 ( / 1 2 ) ) ( + ( * 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) ) ( * ( / 1 2 ) 40 ( + ( * 2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) ) ) ) 0 )</a:t>
            </a:r>
          </a:p>
          <a:p>
            <a:r>
              <a:rPr lang="en-US" sz="250" dirty="0" smtClean="0"/>
              <a:t>( &gt;= ( + leftwheel.dz ( * ( / 1 2 ) 40 ( ^ 3 ( / 1 2 ) ) ( + ( * 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) ) ( * ( / -1 2 ) 40 ( + ( * 2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) ) ) ) 0 )</a:t>
            </a:r>
          </a:p>
          <a:p>
            <a:r>
              <a:rPr lang="en-US" sz="250" dirty="0" smtClean="0"/>
              <a:t>( &gt;= ( + leftwheel.dz ( * -1 40 ( + ( * 2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) ) ) ) 0 )</a:t>
            </a:r>
          </a:p>
          <a:p>
            <a:r>
              <a:rPr lang="en-US" sz="250" dirty="0" smtClean="0"/>
              <a:t>( &gt;= ( + ( * ( / -1 2 ) 40 ( ^ 3 ( / 1 2 ) ) ( + ( * 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) ) leftwheel.dz ( * ( / -1 2 ) 40 ( + ( * 2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) ) ) ) 0 )</a:t>
            </a:r>
          </a:p>
          <a:p>
            <a:r>
              <a:rPr lang="en-US" sz="250" dirty="0" smtClean="0"/>
              <a:t>( &gt;= ( + ( * ( / -1 2 ) 40 ( ^ 3 ( / 1 2 ) ) ( + ( * 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) ) leftwheel.dz ( * ( / 1 2 ) 40 ( + ( * 2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) ) ) ) 0 )</a:t>
            </a:r>
          </a:p>
          <a:p>
            <a:r>
              <a:rPr lang="en-US" sz="250" dirty="0" smtClean="0"/>
              <a:t>( Or</a:t>
            </a:r>
          </a:p>
          <a:p>
            <a:r>
              <a:rPr lang="en-US" sz="250" dirty="0" smtClean="0"/>
              <a:t>    ( And ( == ( + ( * 40 ( + ( * 2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) ) ) leftwheel.dz ) 0 )</a:t>
            </a:r>
          </a:p>
          <a:p>
            <a:r>
              <a:rPr lang="en-US" sz="250" dirty="0" smtClean="0"/>
              <a:t>          ( == ( D ( + </a:t>
            </a:r>
            <a:r>
              <a:rPr lang="en-US" sz="250" dirty="0" err="1" smtClean="0"/>
              <a:t>leftwheel.dy</a:t>
            </a:r>
            <a:r>
              <a:rPr lang="en-US" sz="250" dirty="0" smtClean="0"/>
              <a:t> ( * 40 ( + ( * 2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) ) ) ) 0 )</a:t>
            </a:r>
          </a:p>
          <a:p>
            <a:r>
              <a:rPr lang="en-US" sz="250" dirty="0" smtClean="0"/>
              <a:t>          ( == ( D ( + </a:t>
            </a:r>
            <a:r>
              <a:rPr lang="en-US" sz="250" dirty="0" err="1" smtClean="0"/>
              <a:t>leftwheel.dx</a:t>
            </a:r>
            <a:r>
              <a:rPr lang="en-US" sz="250" dirty="0" smtClean="0"/>
              <a:t> ( * 40 ( + ( * -1 ( ^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2 ) ) ) ) ) 0 ) )</a:t>
            </a:r>
          </a:p>
          <a:p>
            <a:r>
              <a:rPr lang="en-US" sz="250" dirty="0" smtClean="0"/>
              <a:t>    ( And ( == ( + leftwheel.dz ( * -1 40 ( + ( * 2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) ) ) ) 0 )</a:t>
            </a:r>
          </a:p>
          <a:p>
            <a:r>
              <a:rPr lang="en-US" sz="250" dirty="0" smtClean="0"/>
              <a:t>          ( == ( D ( + </a:t>
            </a:r>
            <a:r>
              <a:rPr lang="en-US" sz="250" dirty="0" err="1" smtClean="0"/>
              <a:t>leftwheel.dy</a:t>
            </a:r>
            <a:r>
              <a:rPr lang="en-US" sz="250" dirty="0" smtClean="0"/>
              <a:t> ( * -1 40 ( + ( * 2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) ) ) ) 0 )</a:t>
            </a:r>
          </a:p>
          <a:p>
            <a:r>
              <a:rPr lang="en-US" sz="250" dirty="0" smtClean="0"/>
              <a:t>          ( == ( D ( + </a:t>
            </a:r>
            <a:r>
              <a:rPr lang="en-US" sz="250" dirty="0" err="1" smtClean="0"/>
              <a:t>leftwheel.dx</a:t>
            </a:r>
            <a:r>
              <a:rPr lang="en-US" sz="250" dirty="0" smtClean="0"/>
              <a:t> ( * -1 40 ( + ( * -1 ( ^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2 ) ) ) ) ) 0 ) )</a:t>
            </a:r>
          </a:p>
          <a:p>
            <a:r>
              <a:rPr lang="en-US" sz="250" dirty="0" smtClean="0"/>
              <a:t>    ( And ( == ( + ( * ( / -1 2 ) 40 ( ^ 3 ( / 1 2 ) ) ( + ( * 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) ) leftwheel.dz ( * ( / -1 2 ) 40 ( + ( * 2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) ) ) ) 0 )</a:t>
            </a:r>
          </a:p>
          <a:p>
            <a:r>
              <a:rPr lang="en-US" sz="250" dirty="0" smtClean="0"/>
              <a:t>          ( == ( D ( + </a:t>
            </a:r>
            <a:r>
              <a:rPr lang="en-US" sz="250" dirty="0" err="1" smtClean="0"/>
              <a:t>leftwheel.dx</a:t>
            </a:r>
            <a:r>
              <a:rPr lang="en-US" sz="250" dirty="0" smtClean="0"/>
              <a:t> ( * ( / -1 2 ) 40 ( + ( * -1 ( ^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2 ) ) ) ( * ( / -1 2 ) 40 ( ^ 3 ( / 1 2 ) ) ( + ( * 2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) ) ) ) 0 )</a:t>
            </a:r>
          </a:p>
          <a:p>
            <a:r>
              <a:rPr lang="en-US" sz="250" dirty="0" smtClean="0"/>
              <a:t>          ( == ( D ( + ( * ( / -1 2 ) 40 ( ^ 3 ( / 1 2 ) ) ( + ( ^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2 ) ) ) ) ( * ( / -1 2 ) 40 ( + ( * 2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) ) </a:t>
            </a:r>
            <a:r>
              <a:rPr lang="en-US" sz="250" dirty="0" err="1" smtClean="0"/>
              <a:t>leftwheel.dy</a:t>
            </a:r>
            <a:r>
              <a:rPr lang="en-US" sz="250" dirty="0" smtClean="0"/>
              <a:t> ) ) 0 ) )</a:t>
            </a:r>
          </a:p>
          <a:p>
            <a:r>
              <a:rPr lang="en-US" sz="250" dirty="0" smtClean="0"/>
              <a:t>    ( And ( == ( + ( * ( / -1 2 ) 40 ( ^ 3 ( / 1 2 ) ) ( + ( * 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) ) leftwheel.dz ( * ( / 1 2 ) 40 ( + ( * 2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) ) ) ) 0 )</a:t>
            </a:r>
          </a:p>
          <a:p>
            <a:r>
              <a:rPr lang="en-US" sz="250" dirty="0" smtClean="0"/>
              <a:t>          ( == ( D ( + ( * ( / 1 2 ) 40 ( + ( * -1 ( ^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2 ) ) ) </a:t>
            </a:r>
            <a:r>
              <a:rPr lang="en-US" sz="250" dirty="0" err="1" smtClean="0"/>
              <a:t>leftwheel.dx</a:t>
            </a:r>
            <a:r>
              <a:rPr lang="en-US" sz="250" dirty="0" smtClean="0"/>
              <a:t> ( * ( / -1 2 ) 40 ( ^ 3 ( / 1 2 ) ) ( + ( * 2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) ) ) ) 0 )</a:t>
            </a:r>
          </a:p>
          <a:p>
            <a:r>
              <a:rPr lang="en-US" sz="250" dirty="0" smtClean="0"/>
              <a:t>          ( == ( D ( + ( * ( / -1 2 ) 40 ( ^ 3 ( / 1 2 ) ) ( + ( ^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2 ) ) ) ) ( * ( / 1 2 ) 40 ( + ( * 2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) ) </a:t>
            </a:r>
            <a:r>
              <a:rPr lang="en-US" sz="250" dirty="0" err="1" smtClean="0"/>
              <a:t>leftwheel.dy</a:t>
            </a:r>
            <a:r>
              <a:rPr lang="en-US" sz="250" dirty="0" smtClean="0"/>
              <a:t> ) ) 0 ) )</a:t>
            </a:r>
          </a:p>
          <a:p>
            <a:r>
              <a:rPr lang="en-US" sz="250" dirty="0" smtClean="0"/>
              <a:t>    ( And ( == ( + leftwheel.dz ( * ( / 1 2 ) 40 ( ^ 3 ( / 1 2 ) ) ( + ( * 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) ) ( * ( / -1 2 ) 40 ( + ( * 2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) ) ) ) 0 )</a:t>
            </a:r>
          </a:p>
          <a:p>
            <a:r>
              <a:rPr lang="en-US" sz="250" dirty="0" smtClean="0"/>
              <a:t>          ( == ( D ( + </a:t>
            </a:r>
            <a:r>
              <a:rPr lang="en-US" sz="250" dirty="0" err="1" smtClean="0"/>
              <a:t>leftwheel.dx</a:t>
            </a:r>
            <a:r>
              <a:rPr lang="en-US" sz="250" dirty="0" smtClean="0"/>
              <a:t> ( * ( / 1 2 ) 40 ( ^ 3 ( / 1 2 ) ) ( + ( * 2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) ) ( * ( / -1 2 ) 40 ( + ( * -1 ( ^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2 ) ) ) ) ) 0 )</a:t>
            </a:r>
          </a:p>
          <a:p>
            <a:r>
              <a:rPr lang="en-US" sz="250" dirty="0" smtClean="0"/>
              <a:t>          ( == ( D ( + ( * ( / 1 2 ) 40 ( ^ 3 ( / 1 2 ) ) ( + ( ^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2 ) ) ) ) ( * ( / -1 2 ) 40 ( + ( * 2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) ) </a:t>
            </a:r>
            <a:r>
              <a:rPr lang="en-US" sz="250" dirty="0" err="1" smtClean="0"/>
              <a:t>leftwheel.dy</a:t>
            </a:r>
            <a:r>
              <a:rPr lang="en-US" sz="250" dirty="0" smtClean="0"/>
              <a:t> ) ) 0 ) )</a:t>
            </a:r>
          </a:p>
          <a:p>
            <a:r>
              <a:rPr lang="en-US" sz="250" dirty="0" smtClean="0"/>
              <a:t>    ( And ( == ( + leftwheel.dz ( * ( / 1 2 ) 40 ( ^ 3 ( / 1 2 ) ) ( + ( * 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) ) ( * ( / 1 2 ) 40 ( + ( * 2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) ) ) ) 0 )</a:t>
            </a:r>
          </a:p>
          <a:p>
            <a:r>
              <a:rPr lang="en-US" sz="250" dirty="0" smtClean="0"/>
              <a:t>          ( == ( D ( + ( * ( / 1 2 ) 40 ( + ( * -1 ( ^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2 ) ) ) </a:t>
            </a:r>
            <a:r>
              <a:rPr lang="en-US" sz="250" dirty="0" err="1" smtClean="0"/>
              <a:t>leftwheel.dx</a:t>
            </a:r>
            <a:r>
              <a:rPr lang="en-US" sz="250" dirty="0" smtClean="0"/>
              <a:t> ( * ( / 1 2 ) 40 ( ^ 3 ( / 1 2 ) ) ( + ( * 2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) ) ) ) 0 )</a:t>
            </a:r>
          </a:p>
          <a:p>
            <a:r>
              <a:rPr lang="en-US" sz="250" dirty="0" smtClean="0"/>
              <a:t>          ( == ( D ( + ( * ( / 1 2 ) 40 ( + ( * 2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) ( * 2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) ) ) ( * ( / 1 2 ) 40 ( ^ 3 ( / 1 2 ) ) ( + ( ^ </a:t>
            </a:r>
            <a:r>
              <a:rPr lang="en-US" sz="250" dirty="0" err="1" smtClean="0"/>
              <a:t>leftwheel.q_j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leftwheel.q_i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leftwheel.q_a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leftwheel.q_k</a:t>
            </a:r>
            <a:r>
              <a:rPr lang="en-US" sz="250" dirty="0" smtClean="0"/>
              <a:t> 2 ) ) ) ) </a:t>
            </a:r>
            <a:r>
              <a:rPr lang="en-US" sz="250" dirty="0" err="1" smtClean="0"/>
              <a:t>leftwheel.dy</a:t>
            </a:r>
            <a:r>
              <a:rPr lang="en-US" sz="250" dirty="0" smtClean="0"/>
              <a:t> ) ) 0 ) )</a:t>
            </a:r>
          </a:p>
          <a:p>
            <a:r>
              <a:rPr lang="en-US" sz="250" dirty="0" smtClean="0"/>
              <a:t>)</a:t>
            </a:r>
          </a:p>
          <a:p>
            <a:r>
              <a:rPr lang="en-US" sz="250" dirty="0" smtClean="0"/>
              <a:t>( &gt;= ( + ( * 40 ( + ( * 2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) ) ) rightwheel.dz ) 0 )</a:t>
            </a:r>
          </a:p>
          <a:p>
            <a:r>
              <a:rPr lang="en-US" sz="250" dirty="0" smtClean="0"/>
              <a:t>( &gt;= ( + ( * ( / 1 2 ) 40 ( ^ 3 ( / 1 2 ) ) ( + ( * 2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) ) ) rightwheel.dz ( * ( / 1 2 ) 40 ( + ( * 2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) ) ) ) 0 )</a:t>
            </a:r>
          </a:p>
          <a:p>
            <a:r>
              <a:rPr lang="en-US" sz="250" dirty="0" smtClean="0"/>
              <a:t>( &gt;= ( + ( * ( / 1 2 ) 40 ( ^ 3 ( / 1 2 ) ) ( + ( * 2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) ) ) ( * ( / -1 2 ) 40 ( + ( * 2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) ) ) rightwheel.dz ) 0 )</a:t>
            </a:r>
          </a:p>
          <a:p>
            <a:r>
              <a:rPr lang="en-US" sz="250" dirty="0" smtClean="0"/>
              <a:t>( &gt;= ( + rightwheel.dz ( * -1 40 ( + ( * 2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) ) ) ) 0 )</a:t>
            </a:r>
          </a:p>
          <a:p>
            <a:r>
              <a:rPr lang="en-US" sz="250" dirty="0" smtClean="0"/>
              <a:t>( &gt;= ( + ( * ( / -1 2 ) 40 ( + ( * 2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) ) ) ( * ( / -1 2 ) 40 ( ^ 3 ( / 1 2 ) ) ( + ( * 2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) ) ) rightwheel.dz ) 0 )</a:t>
            </a:r>
          </a:p>
          <a:p>
            <a:r>
              <a:rPr lang="en-US" sz="250" dirty="0" smtClean="0"/>
              <a:t>( &gt;= ( + ( * ( / -1 2 ) 40 ( ^ 3 ( / 1 2 ) ) ( + ( * 2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) ) ) rightwheel.dz ( * ( / 1 2 ) 40 ( + ( * 2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) ) ) ) 0 )</a:t>
            </a:r>
          </a:p>
          <a:p>
            <a:r>
              <a:rPr lang="en-US" sz="250" dirty="0" smtClean="0"/>
              <a:t>( Or</a:t>
            </a:r>
          </a:p>
          <a:p>
            <a:r>
              <a:rPr lang="en-US" sz="250" dirty="0" smtClean="0"/>
              <a:t>    ( And ( == ( + ( * 40 ( + ( * 2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) ) ) rightwheel.dz ) 0 )</a:t>
            </a:r>
          </a:p>
          <a:p>
            <a:r>
              <a:rPr lang="en-US" sz="250" dirty="0" smtClean="0"/>
              <a:t>          ( == ( D ( + ( * 40 ( + ( * 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) ) ) </a:t>
            </a:r>
            <a:r>
              <a:rPr lang="en-US" sz="250" dirty="0" err="1" smtClean="0"/>
              <a:t>rightwheel.dy</a:t>
            </a:r>
            <a:r>
              <a:rPr lang="en-US" sz="250" dirty="0" smtClean="0"/>
              <a:t> ) ) 0 )</a:t>
            </a:r>
          </a:p>
          <a:p>
            <a:r>
              <a:rPr lang="en-US" sz="250" dirty="0" smtClean="0"/>
              <a:t>          ( == ( D ( + </a:t>
            </a:r>
            <a:r>
              <a:rPr lang="en-US" sz="250" dirty="0" err="1" smtClean="0"/>
              <a:t>rightwheel.dx</a:t>
            </a:r>
            <a:r>
              <a:rPr lang="en-US" sz="250" dirty="0" smtClean="0"/>
              <a:t> ( * 40 ( + ( ^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2 ) ( ^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2 ) ) ( * -1 ( ^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2 ) ) ) ) ) ) 0 ) )</a:t>
            </a:r>
          </a:p>
          <a:p>
            <a:r>
              <a:rPr lang="en-US" sz="250" dirty="0" smtClean="0"/>
              <a:t>    ( And ( == ( + rightwheel.dz ( * -1 40 ( + ( * 2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) ) ) ) 0 )</a:t>
            </a:r>
          </a:p>
          <a:p>
            <a:r>
              <a:rPr lang="en-US" sz="250" dirty="0" smtClean="0"/>
              <a:t>          ( == ( D ( + ( * -1 40 ( + ( * 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) ) ) </a:t>
            </a:r>
            <a:r>
              <a:rPr lang="en-US" sz="250" dirty="0" err="1" smtClean="0"/>
              <a:t>rightwheel.dy</a:t>
            </a:r>
            <a:r>
              <a:rPr lang="en-US" sz="250" dirty="0" smtClean="0"/>
              <a:t> ) ) 0 )</a:t>
            </a:r>
          </a:p>
          <a:p>
            <a:r>
              <a:rPr lang="en-US" sz="250" dirty="0" smtClean="0"/>
              <a:t>          ( == ( D ( + ( * -1 40 ( + ( ^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2 ) ( ^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2 ) ) ( * -1 ( ^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2 ) ) ) ) </a:t>
            </a:r>
            <a:r>
              <a:rPr lang="en-US" sz="250" dirty="0" err="1" smtClean="0"/>
              <a:t>rightwheel.dx</a:t>
            </a:r>
            <a:r>
              <a:rPr lang="en-US" sz="250" dirty="0" smtClean="0"/>
              <a:t> ) ) 0 ) )</a:t>
            </a:r>
          </a:p>
          <a:p>
            <a:r>
              <a:rPr lang="en-US" sz="250" dirty="0" smtClean="0"/>
              <a:t>    ( And ( == ( + ( * ( / -1 2 ) 40 ( + ( * 2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) ) ) ( * ( / -1 2 ) 40 ( ^ 3 ( / 1 2 ) ) ( + ( * 2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) ) ) rightwheel.dz ) 0 )</a:t>
            </a:r>
          </a:p>
          <a:p>
            <a:r>
              <a:rPr lang="en-US" sz="250" dirty="0" smtClean="0"/>
              <a:t>          ( == ( D ( + ( * ( / -1 2 ) 40 ( ^ 3 ( / 1 2 ) ) ( + ( * -2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) ) ) </a:t>
            </a:r>
            <a:r>
              <a:rPr lang="en-US" sz="250" dirty="0" err="1" smtClean="0"/>
              <a:t>rightwheel.dx</a:t>
            </a:r>
            <a:r>
              <a:rPr lang="en-US" sz="250" dirty="0" smtClean="0"/>
              <a:t> ( * ( / -1 2 ) 40 ( + ( ^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2 ) ( ^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2 ) ) ( * -1 ( ^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2 ) ) ) ) ) ) 0 )</a:t>
            </a:r>
          </a:p>
          <a:p>
            <a:r>
              <a:rPr lang="en-US" sz="250" dirty="0" smtClean="0"/>
              <a:t>          ( == ( D ( + ( * ( / -1 2 ) 40 ( + ( * 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) ) ) ( * ( / -1 2 ) 40 ( ^ 3 ( / 1 2 ) ) ( + ( ^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2 ) ) ) ) </a:t>
            </a:r>
            <a:r>
              <a:rPr lang="en-US" sz="250" dirty="0" err="1" smtClean="0"/>
              <a:t>rightwheel.dy</a:t>
            </a:r>
            <a:r>
              <a:rPr lang="en-US" sz="250" dirty="0" smtClean="0"/>
              <a:t> ) ) 0 ) )</a:t>
            </a:r>
          </a:p>
          <a:p>
            <a:r>
              <a:rPr lang="en-US" sz="250" dirty="0" smtClean="0"/>
              <a:t>    ( And ( == ( + ( * ( / -1 2 ) 40 ( ^ 3 ( / 1 2 ) ) ( + ( * 2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) ) ) rightwheel.dz ( * ( / 1 2 ) 40 ( + ( * 2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) ) ) ) 0 )</a:t>
            </a:r>
          </a:p>
          <a:p>
            <a:r>
              <a:rPr lang="en-US" sz="250" dirty="0" smtClean="0"/>
              <a:t>          ( == ( D ( + ( * ( / -1 2 ) 40 ( ^ 3 ( / 1 2 ) ) ( + ( * -2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) ) ) ( * ( / 1 2 ) 40 ( + ( ^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2 ) ( ^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2 ) ) ( * -1 ( ^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2 ) ) ) ) </a:t>
            </a:r>
            <a:r>
              <a:rPr lang="en-US" sz="250" dirty="0" err="1" smtClean="0"/>
              <a:t>rightwheel.dx</a:t>
            </a:r>
            <a:r>
              <a:rPr lang="en-US" sz="250" dirty="0" smtClean="0"/>
              <a:t> ) ) 0 )</a:t>
            </a:r>
          </a:p>
          <a:p>
            <a:r>
              <a:rPr lang="en-US" sz="250" dirty="0" smtClean="0"/>
              <a:t>          ( == ( D ( + ( * ( / 1 2 ) 40 ( + ( * 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) ) ) ( * ( / -1 2 ) 40 ( ^ 3 ( / 1 2 ) ) ( + ( ^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2 ) ) ) ) </a:t>
            </a:r>
            <a:r>
              <a:rPr lang="en-US" sz="250" dirty="0" err="1" smtClean="0"/>
              <a:t>rightwheel.dy</a:t>
            </a:r>
            <a:r>
              <a:rPr lang="en-US" sz="250" dirty="0" smtClean="0"/>
              <a:t> ) ) 0 ) )</a:t>
            </a:r>
          </a:p>
          <a:p>
            <a:r>
              <a:rPr lang="en-US" sz="250" dirty="0" smtClean="0"/>
              <a:t>    ( And ( == ( + ( * ( / 1 2 ) 40 ( ^ 3 ( / 1 2 ) ) ( + ( * 2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) ) ) ( * ( / -1 2 ) 40 ( + ( * 2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) ) ) rightwheel.dz ) 0 )</a:t>
            </a:r>
          </a:p>
          <a:p>
            <a:r>
              <a:rPr lang="en-US" sz="250" dirty="0" smtClean="0"/>
              <a:t>          ( == ( D ( + </a:t>
            </a:r>
            <a:r>
              <a:rPr lang="en-US" sz="250" dirty="0" err="1" smtClean="0"/>
              <a:t>rightwheel.dx</a:t>
            </a:r>
            <a:r>
              <a:rPr lang="en-US" sz="250" dirty="0" smtClean="0"/>
              <a:t> ( * ( / 1 2 ) 40 ( ^ 3 ( / 1 2 ) ) ( + ( * -2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) ) ) ( * ( / -1 2 ) 40 ( + ( ^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2 ) ( ^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2 ) ) ( * -1 ( ^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2 ) ) ) ) ) ) 0 )</a:t>
            </a:r>
          </a:p>
          <a:p>
            <a:r>
              <a:rPr lang="en-US" sz="250" dirty="0" smtClean="0"/>
              <a:t>          ( == ( D ( + ( * ( / -1 2 ) 40 ( + ( * 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) ) ) ( * ( / 1 2 ) 40 ( ^ 3 ( / 1 2 ) ) ( + ( ^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2 ) ) ) ) </a:t>
            </a:r>
            <a:r>
              <a:rPr lang="en-US" sz="250" dirty="0" err="1" smtClean="0"/>
              <a:t>rightwheel.dy</a:t>
            </a:r>
            <a:r>
              <a:rPr lang="en-US" sz="250" dirty="0" smtClean="0"/>
              <a:t> ) ) 0 ) )</a:t>
            </a:r>
          </a:p>
          <a:p>
            <a:r>
              <a:rPr lang="en-US" sz="250" dirty="0" smtClean="0"/>
              <a:t>    ( And ( == ( + ( * ( / 1 2 ) 40 ( ^ 3 ( / 1 2 ) ) ( + ( * 2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) ) ) rightwheel.dz ( * ( / 1 2 ) 40 ( + ( * 2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-2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) ) ) ) 0 )</a:t>
            </a:r>
          </a:p>
          <a:p>
            <a:r>
              <a:rPr lang="en-US" sz="250" dirty="0" smtClean="0"/>
              <a:t>          ( == ( D ( + ( * ( / 1 2 ) 40 ( + ( ^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2 ) ( ^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2 ) ) ( * -1 ( ^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2 ) ) ) ) </a:t>
            </a:r>
            <a:r>
              <a:rPr lang="en-US" sz="250" dirty="0" err="1" smtClean="0"/>
              <a:t>rightwheel.dx</a:t>
            </a:r>
            <a:r>
              <a:rPr lang="en-US" sz="250" dirty="0" smtClean="0"/>
              <a:t> ( * ( / 1 2 ) 40 ( ^ 3 ( / 1 2 ) ) ( + ( * -2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) ) ) ) ) 0 )</a:t>
            </a:r>
          </a:p>
          <a:p>
            <a:r>
              <a:rPr lang="en-US" sz="250" dirty="0" smtClean="0"/>
              <a:t>          ( == ( D ( + ( * ( / 1 2 ) 40 ( ^ 3 ( / 1 2 ) ) ( + ( ^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2 ) ) ( ^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2 ) ( * -1 ( ^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2 ) ) ) ) ( * ( / 1 2 ) 40 ( + ( * 2 </a:t>
            </a:r>
            <a:r>
              <a:rPr lang="en-US" sz="250" dirty="0" err="1" smtClean="0"/>
              <a:t>rightwheel.q_a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rightwheel.q_k</a:t>
            </a:r>
            <a:r>
              <a:rPr lang="en-US" sz="250" dirty="0" smtClean="0"/>
              <a:t> ) ( * 2 </a:t>
            </a:r>
            <a:r>
              <a:rPr lang="en-US" sz="250" dirty="0" err="1" smtClean="0"/>
              <a:t>rightwheel.q_i</a:t>
            </a:r>
            <a:r>
              <a:rPr lang="en-US" sz="250" dirty="0" smtClean="0"/>
              <a:t> </a:t>
            </a:r>
            <a:r>
              <a:rPr lang="en-US" sz="250" dirty="0" err="1" smtClean="0"/>
              <a:t>rightwheel.q_j</a:t>
            </a:r>
            <a:r>
              <a:rPr lang="en-US" sz="250" dirty="0" smtClean="0"/>
              <a:t> ) ) ) </a:t>
            </a:r>
            <a:r>
              <a:rPr lang="en-US" sz="250" dirty="0" err="1" smtClean="0"/>
              <a:t>rightwheel.dy</a:t>
            </a:r>
            <a:r>
              <a:rPr lang="en-US" sz="250" dirty="0" smtClean="0"/>
              <a:t> ) ) 0 ) )</a:t>
            </a:r>
          </a:p>
          <a:p>
            <a:r>
              <a:rPr lang="en-US" sz="250" dirty="0" smtClean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66354" y="2296391"/>
                <a:ext cx="55446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54" y="2296391"/>
                <a:ext cx="5544659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6565900" y="1187450"/>
            <a:ext cx="5708650" cy="474345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57950" y="1911350"/>
            <a:ext cx="1797050" cy="75407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457950" y="2121694"/>
            <a:ext cx="1797050" cy="63500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57950" y="2264172"/>
            <a:ext cx="4895850" cy="161132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57950" y="3045312"/>
            <a:ext cx="4679950" cy="336550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472913" y="1263650"/>
            <a:ext cx="1439187" cy="45719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472913" y="1358900"/>
            <a:ext cx="1439187" cy="45719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72913" y="4279900"/>
            <a:ext cx="3483887" cy="660400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472913" y="5270500"/>
            <a:ext cx="3661687" cy="660400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874770" y="3738404"/>
            <a:ext cx="342900" cy="262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74770" y="4073174"/>
            <a:ext cx="342900" cy="2628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874770" y="4407944"/>
            <a:ext cx="342900" cy="2628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4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so many equations 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510784" y="2097024"/>
            <a:ext cx="1743456" cy="938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Body</a:t>
            </a:r>
            <a:endParaRPr lang="en-US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5510784" y="3541776"/>
            <a:ext cx="1743456" cy="938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Motor</a:t>
            </a:r>
            <a:endParaRPr lang="en-US" sz="2800" dirty="0"/>
          </a:p>
        </p:txBody>
      </p:sp>
      <p:sp>
        <p:nvSpPr>
          <p:cNvPr id="6" name="Rounded Rectangle 5"/>
          <p:cNvSpPr/>
          <p:nvPr/>
        </p:nvSpPr>
        <p:spPr>
          <a:xfrm>
            <a:off x="5510784" y="4986528"/>
            <a:ext cx="1743456" cy="938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Wheel</a:t>
            </a:r>
            <a:endParaRPr lang="en-US" sz="2800" dirty="0"/>
          </a:p>
        </p:txBody>
      </p:sp>
      <p:sp>
        <p:nvSpPr>
          <p:cNvPr id="7" name="Up-Down Arrow 6"/>
          <p:cNvSpPr/>
          <p:nvPr/>
        </p:nvSpPr>
        <p:spPr>
          <a:xfrm>
            <a:off x="6269736" y="3035808"/>
            <a:ext cx="225552" cy="50596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Up-Down Arrow 7"/>
          <p:cNvSpPr/>
          <p:nvPr/>
        </p:nvSpPr>
        <p:spPr>
          <a:xfrm>
            <a:off x="6269736" y="4480560"/>
            <a:ext cx="225552" cy="50596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1374648" y="3498133"/>
            <a:ext cx="28299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7 variables per block:</a:t>
            </a:r>
          </a:p>
          <a:p>
            <a:r>
              <a:rPr lang="en-US" sz="2400" dirty="0"/>
              <a:t>x</a:t>
            </a:r>
            <a:r>
              <a:rPr lang="en-US" sz="2400" dirty="0" smtClean="0"/>
              <a:t>, y, z, </a:t>
            </a:r>
            <a:r>
              <a:rPr lang="en-US" sz="2400" dirty="0" err="1" smtClean="0"/>
              <a:t>i</a:t>
            </a:r>
            <a:r>
              <a:rPr lang="en-US" sz="2400" dirty="0" smtClean="0"/>
              <a:t>, j, k, a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364736" y="3060192"/>
            <a:ext cx="890016" cy="627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364736" y="3962400"/>
            <a:ext cx="9265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64736" y="4255008"/>
            <a:ext cx="890016" cy="6248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7034784" y="3340608"/>
            <a:ext cx="1234440" cy="5760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034784" y="4108704"/>
            <a:ext cx="1234440" cy="6217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269224" y="3780335"/>
            <a:ext cx="1592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Constraints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469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2 computability to the rescue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Transcendental equations over the reals are usually undecidable.</a:t>
            </a:r>
          </a:p>
          <a:p>
            <a:pPr lvl="1"/>
            <a:r>
              <a:rPr lang="en-US" dirty="0"/>
              <a:t>Intuition: </a:t>
            </a:r>
            <a:r>
              <a:rPr lang="en-US" dirty="0" smtClean="0"/>
              <a:t>use </a:t>
            </a:r>
            <a:r>
              <a:rPr lang="en-US" dirty="0"/>
              <a:t>the arbitrary precision of the real to encode a </a:t>
            </a:r>
            <a:r>
              <a:rPr lang="en-US" dirty="0" smtClean="0"/>
              <a:t>memory</a:t>
            </a:r>
          </a:p>
          <a:p>
            <a:pPr lvl="1"/>
            <a:endParaRPr lang="en-US" dirty="0"/>
          </a:p>
          <a:p>
            <a:r>
              <a:rPr lang="en-US" dirty="0"/>
              <a:t>Type 2 computability</a:t>
            </a:r>
          </a:p>
          <a:p>
            <a:pPr lvl="1"/>
            <a:r>
              <a:rPr lang="en-US" dirty="0"/>
              <a:t>Instead we consider the reals up to a given </a:t>
            </a:r>
            <a:r>
              <a:rPr lang="en-US" dirty="0" smtClean="0"/>
              <a:t>precision (delta sat):</a:t>
            </a:r>
            <a:endParaRPr lang="en-US" dirty="0"/>
          </a:p>
          <a:p>
            <a:pPr lvl="2"/>
            <a:r>
              <a:rPr lang="en-US" dirty="0"/>
              <a:t>Non-linear equations: NP</a:t>
            </a:r>
          </a:p>
          <a:p>
            <a:pPr lvl="2"/>
            <a:r>
              <a:rPr lang="en-US" dirty="0"/>
              <a:t>ODE: </a:t>
            </a:r>
            <a:r>
              <a:rPr lang="en-US" dirty="0" err="1"/>
              <a:t>PSpace</a:t>
            </a:r>
            <a:r>
              <a:rPr lang="en-US" dirty="0"/>
              <a:t> (also holds for DAE ?)</a:t>
            </a:r>
          </a:p>
          <a:p>
            <a:pPr lvl="1"/>
            <a:r>
              <a:rPr lang="en-US" dirty="0" smtClean="0"/>
              <a:t>Recent results 2012, 2013 (not </a:t>
            </a:r>
            <a:r>
              <a:rPr lang="en-US" dirty="0"/>
              <a:t>quite fast enough yet </a:t>
            </a:r>
            <a:r>
              <a:rPr lang="en-US" dirty="0" smtClean="0"/>
              <a:t>…)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F68AC-6748-452B-AC8F-7FA04BA1ABF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7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get simpler models 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62656" y="1975104"/>
            <a:ext cx="1743456" cy="938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Body</a:t>
            </a:r>
            <a:endParaRPr lang="en-US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2962656" y="3419856"/>
            <a:ext cx="1743456" cy="938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Motor</a:t>
            </a:r>
            <a:endParaRPr lang="en-US" sz="2800" dirty="0"/>
          </a:p>
        </p:txBody>
      </p:sp>
      <p:sp>
        <p:nvSpPr>
          <p:cNvPr id="6" name="Rounded Rectangle 5"/>
          <p:cNvSpPr/>
          <p:nvPr/>
        </p:nvSpPr>
        <p:spPr>
          <a:xfrm>
            <a:off x="2962656" y="4864608"/>
            <a:ext cx="1743456" cy="938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Wheel</a:t>
            </a:r>
            <a:endParaRPr lang="en-US" sz="2800" dirty="0"/>
          </a:p>
        </p:txBody>
      </p:sp>
      <p:sp>
        <p:nvSpPr>
          <p:cNvPr id="7" name="Up-Down Arrow 6"/>
          <p:cNvSpPr/>
          <p:nvPr/>
        </p:nvSpPr>
        <p:spPr>
          <a:xfrm>
            <a:off x="3721608" y="2913888"/>
            <a:ext cx="225552" cy="50596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Up-Down Arrow 7"/>
          <p:cNvSpPr/>
          <p:nvPr/>
        </p:nvSpPr>
        <p:spPr>
          <a:xfrm>
            <a:off x="3721608" y="4358640"/>
            <a:ext cx="225552" cy="50596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Up Arrow 2"/>
          <p:cNvSpPr/>
          <p:nvPr/>
        </p:nvSpPr>
        <p:spPr>
          <a:xfrm>
            <a:off x="5550408" y="2657856"/>
            <a:ext cx="573024" cy="2499360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55444" y="3676703"/>
            <a:ext cx="2942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Quantifier elimination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255444" y="4358640"/>
            <a:ext cx="2769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Very expensive</a:t>
            </a:r>
          </a:p>
          <a:p>
            <a:r>
              <a:rPr lang="en-US" sz="2400" dirty="0" smtClean="0"/>
              <a:t>(doubly exponential)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223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get simpler models 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62656" y="1975104"/>
            <a:ext cx="1743456" cy="938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Body</a:t>
            </a:r>
            <a:endParaRPr lang="en-US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2962656" y="3419856"/>
            <a:ext cx="1743456" cy="938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Motor</a:t>
            </a:r>
            <a:endParaRPr lang="en-US" sz="2800" dirty="0"/>
          </a:p>
        </p:txBody>
      </p:sp>
      <p:sp>
        <p:nvSpPr>
          <p:cNvPr id="6" name="Rounded Rectangle 5"/>
          <p:cNvSpPr/>
          <p:nvPr/>
        </p:nvSpPr>
        <p:spPr>
          <a:xfrm>
            <a:off x="2962656" y="4864608"/>
            <a:ext cx="1743456" cy="938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Wheel</a:t>
            </a:r>
            <a:endParaRPr lang="en-US" sz="2800" dirty="0"/>
          </a:p>
        </p:txBody>
      </p:sp>
      <p:sp>
        <p:nvSpPr>
          <p:cNvPr id="7" name="Up-Down Arrow 6"/>
          <p:cNvSpPr/>
          <p:nvPr/>
        </p:nvSpPr>
        <p:spPr>
          <a:xfrm>
            <a:off x="3721608" y="2913888"/>
            <a:ext cx="225552" cy="50596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Up-Down Arrow 7"/>
          <p:cNvSpPr/>
          <p:nvPr/>
        </p:nvSpPr>
        <p:spPr>
          <a:xfrm>
            <a:off x="3721608" y="4358640"/>
            <a:ext cx="225552" cy="50596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Up Arrow 2"/>
          <p:cNvSpPr/>
          <p:nvPr/>
        </p:nvSpPr>
        <p:spPr>
          <a:xfrm>
            <a:off x="5550408" y="2657856"/>
            <a:ext cx="573024" cy="2499360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55444" y="3676703"/>
            <a:ext cx="2506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Craig interpolation</a:t>
            </a:r>
            <a:endParaRPr lang="en-US" sz="2400" dirty="0"/>
          </a:p>
        </p:txBody>
      </p:sp>
      <p:sp>
        <p:nvSpPr>
          <p:cNvPr id="9" name="Up-Down Arrow 8"/>
          <p:cNvSpPr/>
          <p:nvPr/>
        </p:nvSpPr>
        <p:spPr>
          <a:xfrm>
            <a:off x="3690366" y="2913888"/>
            <a:ext cx="288036" cy="19507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55444" y="4402943"/>
            <a:ext cx="3425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Better complexity: </a:t>
            </a:r>
            <a:r>
              <a:rPr lang="en-US" sz="2400" dirty="0" smtClean="0"/>
              <a:t>co-NP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374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Communication: </a:t>
            </a:r>
            <a:r>
              <a:rPr lang="en-US" dirty="0" err="1" smtClean="0"/>
              <a:t>PSync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Joint work with </a:t>
            </a:r>
            <a:r>
              <a:rPr lang="en-US" dirty="0" err="1" smtClean="0"/>
              <a:t>Cezara</a:t>
            </a:r>
            <a:r>
              <a:rPr lang="en-US" dirty="0" smtClean="0"/>
              <a:t> </a:t>
            </a:r>
            <a:r>
              <a:rPr lang="en-US" dirty="0" err="1" smtClean="0"/>
              <a:t>Dragoi</a:t>
            </a:r>
            <a:r>
              <a:rPr lang="en-US" dirty="0" smtClean="0"/>
              <a:t> and Tom </a:t>
            </a:r>
            <a:r>
              <a:rPr lang="en-US" dirty="0" err="1" smtClean="0"/>
              <a:t>Henzinger</a:t>
            </a:r>
            <a:r>
              <a:rPr lang="en-US" dirty="0" smtClean="0"/>
              <a:t> [SNAPL 15]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F68AC-6748-452B-AC8F-7FA04BA1ABF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3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F68AC-6748-452B-AC8F-7FA04BA1ABF2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246376" y="4437888"/>
            <a:ext cx="1365504" cy="451104"/>
          </a:xfrm>
          <a:prstGeom prst="roundRect">
            <a:avLst>
              <a:gd name="adj" fmla="val 274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Robot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246376" y="3560064"/>
            <a:ext cx="1365504" cy="451104"/>
          </a:xfrm>
          <a:prstGeom prst="roundRect">
            <a:avLst>
              <a:gd name="adj" fmla="val 274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React</a:t>
            </a:r>
            <a:endParaRPr lang="en-US" sz="2400" dirty="0"/>
          </a:p>
        </p:txBody>
      </p:sp>
      <p:sp>
        <p:nvSpPr>
          <p:cNvPr id="9" name="Up-Down Arrow 8"/>
          <p:cNvSpPr/>
          <p:nvPr/>
        </p:nvSpPr>
        <p:spPr>
          <a:xfrm>
            <a:off x="2788920" y="4035552"/>
            <a:ext cx="225552" cy="40233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ounded Rectangle 12"/>
          <p:cNvSpPr/>
          <p:nvPr/>
        </p:nvSpPr>
        <p:spPr>
          <a:xfrm>
            <a:off x="4154424" y="4437888"/>
            <a:ext cx="1365504" cy="451104"/>
          </a:xfrm>
          <a:prstGeom prst="roundRect">
            <a:avLst>
              <a:gd name="adj" fmla="val 274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Robot</a:t>
            </a:r>
            <a:endParaRPr lang="en-US" sz="2400" dirty="0"/>
          </a:p>
        </p:txBody>
      </p:sp>
      <p:sp>
        <p:nvSpPr>
          <p:cNvPr id="14" name="Rounded Rectangle 13"/>
          <p:cNvSpPr/>
          <p:nvPr/>
        </p:nvSpPr>
        <p:spPr>
          <a:xfrm>
            <a:off x="4154424" y="3560064"/>
            <a:ext cx="1365504" cy="451104"/>
          </a:xfrm>
          <a:prstGeom prst="roundRect">
            <a:avLst>
              <a:gd name="adj" fmla="val 274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React</a:t>
            </a:r>
            <a:endParaRPr lang="en-US" sz="2400" dirty="0"/>
          </a:p>
        </p:txBody>
      </p:sp>
      <p:sp>
        <p:nvSpPr>
          <p:cNvPr id="15" name="Up-Down Arrow 14"/>
          <p:cNvSpPr/>
          <p:nvPr/>
        </p:nvSpPr>
        <p:spPr>
          <a:xfrm>
            <a:off x="4696968" y="4035552"/>
            <a:ext cx="225552" cy="40233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ounded Rectangle 15"/>
          <p:cNvSpPr/>
          <p:nvPr/>
        </p:nvSpPr>
        <p:spPr>
          <a:xfrm>
            <a:off x="6068568" y="4437888"/>
            <a:ext cx="1365504" cy="451104"/>
          </a:xfrm>
          <a:prstGeom prst="roundRect">
            <a:avLst>
              <a:gd name="adj" fmla="val 274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Robot</a:t>
            </a:r>
            <a:endParaRPr lang="en-US" sz="2400" dirty="0"/>
          </a:p>
        </p:txBody>
      </p:sp>
      <p:sp>
        <p:nvSpPr>
          <p:cNvPr id="17" name="Rounded Rectangle 16"/>
          <p:cNvSpPr/>
          <p:nvPr/>
        </p:nvSpPr>
        <p:spPr>
          <a:xfrm>
            <a:off x="6068568" y="3560064"/>
            <a:ext cx="1365504" cy="451104"/>
          </a:xfrm>
          <a:prstGeom prst="roundRect">
            <a:avLst>
              <a:gd name="adj" fmla="val 274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React</a:t>
            </a:r>
            <a:endParaRPr lang="en-US" sz="2400" dirty="0"/>
          </a:p>
        </p:txBody>
      </p:sp>
      <p:sp>
        <p:nvSpPr>
          <p:cNvPr id="18" name="Up-Down Arrow 17"/>
          <p:cNvSpPr/>
          <p:nvPr/>
        </p:nvSpPr>
        <p:spPr>
          <a:xfrm>
            <a:off x="6611112" y="4035552"/>
            <a:ext cx="225552" cy="40233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Rounded Rectangle 18"/>
          <p:cNvSpPr/>
          <p:nvPr/>
        </p:nvSpPr>
        <p:spPr>
          <a:xfrm>
            <a:off x="7927848" y="4437888"/>
            <a:ext cx="1365504" cy="451104"/>
          </a:xfrm>
          <a:prstGeom prst="roundRect">
            <a:avLst>
              <a:gd name="adj" fmla="val 274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Robot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7927848" y="3560064"/>
            <a:ext cx="1365504" cy="451104"/>
          </a:xfrm>
          <a:prstGeom prst="roundRect">
            <a:avLst>
              <a:gd name="adj" fmla="val 2747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React</a:t>
            </a:r>
            <a:endParaRPr lang="en-US" sz="2400" dirty="0"/>
          </a:p>
        </p:txBody>
      </p:sp>
      <p:sp>
        <p:nvSpPr>
          <p:cNvPr id="21" name="Up-Down Arrow 20"/>
          <p:cNvSpPr/>
          <p:nvPr/>
        </p:nvSpPr>
        <p:spPr>
          <a:xfrm>
            <a:off x="8470392" y="4035552"/>
            <a:ext cx="225552" cy="40233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ounded Rectangle 21"/>
          <p:cNvSpPr/>
          <p:nvPr/>
        </p:nvSpPr>
        <p:spPr>
          <a:xfrm>
            <a:off x="2246376" y="2664143"/>
            <a:ext cx="7046976" cy="487680"/>
          </a:xfrm>
          <a:prstGeom prst="roundRect">
            <a:avLst>
              <a:gd name="adj" fmla="val 241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Group Synchronization (</a:t>
            </a:r>
            <a:r>
              <a:rPr lang="en-US" sz="2400" dirty="0" err="1" smtClean="0"/>
              <a:t>PSync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23" name="Up-Down Arrow 22"/>
          <p:cNvSpPr/>
          <p:nvPr/>
        </p:nvSpPr>
        <p:spPr>
          <a:xfrm>
            <a:off x="2788920" y="3153791"/>
            <a:ext cx="225552" cy="40233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Up-Down Arrow 23"/>
          <p:cNvSpPr/>
          <p:nvPr/>
        </p:nvSpPr>
        <p:spPr>
          <a:xfrm>
            <a:off x="4696968" y="3153791"/>
            <a:ext cx="225552" cy="40233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Up-Down Arrow 24"/>
          <p:cNvSpPr/>
          <p:nvPr/>
        </p:nvSpPr>
        <p:spPr>
          <a:xfrm>
            <a:off x="6611112" y="3153791"/>
            <a:ext cx="225552" cy="40233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Up-Down Arrow 25"/>
          <p:cNvSpPr/>
          <p:nvPr/>
        </p:nvSpPr>
        <p:spPr>
          <a:xfrm>
            <a:off x="8470392" y="3153791"/>
            <a:ext cx="225552" cy="40233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4306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robot</a:t>
            </a:r>
          </a:p>
          <a:p>
            <a:pPr lvl="1"/>
            <a:r>
              <a:rPr lang="en-US" dirty="0" smtClean="0"/>
              <a:t>REACT (updated version)</a:t>
            </a:r>
            <a:endParaRPr lang="en-US" dirty="0" smtClean="0"/>
          </a:p>
          <a:p>
            <a:pPr lvl="1"/>
            <a:r>
              <a:rPr lang="en-US" dirty="0" smtClean="0"/>
              <a:t>Linking the code to the physical world using the robot design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Group coordination</a:t>
            </a:r>
          </a:p>
          <a:p>
            <a:pPr lvl="1"/>
            <a:r>
              <a:rPr lang="en-US" dirty="0" smtClean="0"/>
              <a:t>Coordination, time, and faults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F68AC-6748-452B-AC8F-7FA04BA1ABF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2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Parametric systems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Faults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Channels</a:t>
            </a:r>
            <a:endParaRPr lang="en-US" dirty="0"/>
          </a:p>
          <a:p>
            <a:endParaRPr lang="en-US" dirty="0" smtClean="0"/>
          </a:p>
        </p:txBody>
      </p:sp>
      <p:grpSp>
        <p:nvGrpSpPr>
          <p:cNvPr id="78" name="Group 77"/>
          <p:cNvGrpSpPr/>
          <p:nvPr/>
        </p:nvGrpSpPr>
        <p:grpSpPr>
          <a:xfrm>
            <a:off x="5996072" y="4915468"/>
            <a:ext cx="3539670" cy="1127161"/>
            <a:chOff x="7226461" y="2965933"/>
            <a:chExt cx="3539670" cy="1127161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7226461" y="2965933"/>
              <a:ext cx="3539670" cy="203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flipV="1">
              <a:off x="7226461" y="3515376"/>
              <a:ext cx="3539670" cy="203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7226461" y="4088674"/>
              <a:ext cx="3539670" cy="442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7874672" y="2965933"/>
              <a:ext cx="896405" cy="112274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7577898" y="2979193"/>
              <a:ext cx="2731023" cy="53597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8460109" y="3515172"/>
              <a:ext cx="98283" cy="5735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8463002" y="2968346"/>
              <a:ext cx="955976" cy="5470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5996072" y="1650140"/>
            <a:ext cx="4321708" cy="959205"/>
            <a:chOff x="4674588" y="1690688"/>
            <a:chExt cx="4321708" cy="959205"/>
          </a:xfrm>
        </p:grpSpPr>
        <p:cxnSp>
          <p:nvCxnSpPr>
            <p:cNvPr id="26" name="Straight Arrow Connector 25"/>
            <p:cNvCxnSpPr/>
            <p:nvPr/>
          </p:nvCxnSpPr>
          <p:spPr>
            <a:xfrm flipV="1">
              <a:off x="4674588" y="1825421"/>
              <a:ext cx="3539670" cy="203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4674588" y="1976231"/>
              <a:ext cx="3539670" cy="203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4674588" y="2130017"/>
              <a:ext cx="3539670" cy="203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4674588" y="2547975"/>
              <a:ext cx="3539670" cy="203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Right Brace 29"/>
            <p:cNvSpPr/>
            <p:nvPr/>
          </p:nvSpPr>
          <p:spPr>
            <a:xfrm>
              <a:off x="8214258" y="1690688"/>
              <a:ext cx="285506" cy="959205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034629" y="2184875"/>
              <a:ext cx="615553" cy="340799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/>
            <a:p>
              <a:r>
                <a:rPr lang="en-US" sz="2800" dirty="0" smtClean="0"/>
                <a:t>…</a:t>
              </a:r>
              <a:endParaRPr lang="en-US" sz="28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622476" y="1868407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</a:t>
              </a:r>
              <a:endParaRPr lang="en-US" sz="2800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072" y="3219230"/>
            <a:ext cx="1076346" cy="9397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583" y="3219230"/>
            <a:ext cx="1496986" cy="10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9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distributed algorithms community is working on solving these challenges. Let’s look for solutions there.</a:t>
            </a:r>
          </a:p>
          <a:p>
            <a:endParaRPr lang="en-US" dirty="0"/>
          </a:p>
          <a:p>
            <a:r>
              <a:rPr lang="en-US" dirty="0" smtClean="0"/>
              <a:t>State-machine replication: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Everybody agree on the next action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Execute the action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 smtClean="0"/>
              <a:t>Goto</a:t>
            </a:r>
            <a:r>
              <a:rPr lang="en-US" dirty="0" smtClean="0"/>
              <a:t> 1</a:t>
            </a:r>
          </a:p>
          <a:p>
            <a:endParaRPr lang="en-US" dirty="0"/>
          </a:p>
          <a:p>
            <a:r>
              <a:rPr lang="en-US" dirty="0" smtClean="0"/>
              <a:t>Step 1 requires coordination (step 2 is purely local)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F68AC-6748-452B-AC8F-7FA04BA1ABF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5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journey starts on </a:t>
            </a:r>
            <a:r>
              <a:rPr lang="en-US" dirty="0"/>
              <a:t>the island of </a:t>
            </a:r>
            <a:r>
              <a:rPr lang="en-US" dirty="0" err="1" smtClean="0"/>
              <a:t>Paxos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27" y="2208487"/>
            <a:ext cx="5872582" cy="390519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TextBox 4"/>
          <p:cNvSpPr txBox="1"/>
          <p:nvPr/>
        </p:nvSpPr>
        <p:spPr>
          <a:xfrm>
            <a:off x="838200" y="1464274"/>
            <a:ext cx="10469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where archeologists made an interesting discovery about a parliament system …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871" y="2397402"/>
            <a:ext cx="3248890" cy="35273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22863" y="6459782"/>
            <a:ext cx="7289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 CC-BY-SA-NC  Matt Taylor                                                                                                                                 Copyright ACM</a:t>
            </a:r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F3F87-E864-4E1C-BD8D-67671C641D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3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</a:t>
            </a:r>
            <a:r>
              <a:rPr lang="en-US" dirty="0" smtClean="0"/>
              <a:t>it is also famous for confusing people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part-time </a:t>
            </a:r>
            <a:r>
              <a:rPr lang="en-US" sz="2400" dirty="0"/>
              <a:t>p</a:t>
            </a:r>
            <a:r>
              <a:rPr lang="en-US" sz="2400" dirty="0" smtClean="0"/>
              <a:t>arliament [</a:t>
            </a:r>
            <a:r>
              <a:rPr lang="en-US" sz="2400" dirty="0" err="1" smtClean="0"/>
              <a:t>Lamport</a:t>
            </a:r>
            <a:r>
              <a:rPr lang="en-US" sz="2400" dirty="0" smtClean="0"/>
              <a:t> 98]</a:t>
            </a:r>
          </a:p>
          <a:p>
            <a:r>
              <a:rPr lang="en-US" sz="2400" dirty="0" err="1" smtClean="0"/>
              <a:t>Paxos</a:t>
            </a:r>
            <a:r>
              <a:rPr lang="en-US" sz="2400" dirty="0" smtClean="0"/>
              <a:t> made simple [</a:t>
            </a:r>
            <a:r>
              <a:rPr lang="en-US" sz="2400" dirty="0" err="1" smtClean="0"/>
              <a:t>Lamport</a:t>
            </a:r>
            <a:r>
              <a:rPr lang="en-US" sz="2400" dirty="0" smtClean="0"/>
              <a:t> 01]</a:t>
            </a:r>
          </a:p>
          <a:p>
            <a:r>
              <a:rPr lang="en-US" sz="2400" dirty="0" err="1"/>
              <a:t>Paxos</a:t>
            </a:r>
            <a:r>
              <a:rPr lang="en-US" sz="2400" dirty="0"/>
              <a:t> made live: An </a:t>
            </a:r>
            <a:r>
              <a:rPr lang="en-US" sz="2400" dirty="0" smtClean="0"/>
              <a:t>engineering perspective [Chandra et al. 07]</a:t>
            </a:r>
          </a:p>
          <a:p>
            <a:r>
              <a:rPr lang="en-US" sz="2400" dirty="0"/>
              <a:t>In search of an understandable consensus </a:t>
            </a:r>
            <a:r>
              <a:rPr lang="en-US" sz="2400" dirty="0" smtClean="0"/>
              <a:t>algorithm [</a:t>
            </a:r>
            <a:r>
              <a:rPr lang="en-US" sz="2400" dirty="0" err="1" smtClean="0"/>
              <a:t>Ongaro</a:t>
            </a:r>
            <a:r>
              <a:rPr lang="en-US" sz="2400" dirty="0" smtClean="0"/>
              <a:t> and </a:t>
            </a:r>
            <a:r>
              <a:rPr lang="en-US" sz="2400" dirty="0" err="1" smtClean="0"/>
              <a:t>Ousterhout</a:t>
            </a:r>
            <a:r>
              <a:rPr lang="en-US" sz="2400" dirty="0" smtClean="0"/>
              <a:t> 14]</a:t>
            </a:r>
          </a:p>
          <a:p>
            <a:r>
              <a:rPr lang="en-US" sz="2400" dirty="0" err="1" smtClean="0"/>
              <a:t>Paxos</a:t>
            </a:r>
            <a:r>
              <a:rPr lang="en-US" sz="2400" dirty="0" smtClean="0"/>
              <a:t> made moderately complex [van </a:t>
            </a:r>
            <a:r>
              <a:rPr lang="en-US" sz="2400" dirty="0" err="1" smtClean="0"/>
              <a:t>Renesse</a:t>
            </a:r>
            <a:r>
              <a:rPr lang="en-US" sz="2400" dirty="0" smtClean="0"/>
              <a:t> and </a:t>
            </a:r>
            <a:r>
              <a:rPr lang="en-US" sz="2400" dirty="0" err="1" smtClean="0"/>
              <a:t>Altinbuken</a:t>
            </a:r>
            <a:r>
              <a:rPr lang="en-US" sz="2400" dirty="0" smtClean="0"/>
              <a:t> 15]</a:t>
            </a:r>
          </a:p>
          <a:p>
            <a:r>
              <a:rPr lang="en-US" sz="2400" dirty="0" smtClean="0"/>
              <a:t>...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06752" y="4511040"/>
            <a:ext cx="6876288" cy="140989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Need a simpler, less confusing abstraction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913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distributed algorithms: 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Communication-closed Rounds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282250" y="2566501"/>
            <a:ext cx="6001571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282250" y="3115944"/>
            <a:ext cx="6001571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282250" y="3693459"/>
            <a:ext cx="6001571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443489" y="2566501"/>
            <a:ext cx="821094" cy="5494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443489" y="2566501"/>
            <a:ext cx="821094" cy="112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659233" y="2566501"/>
            <a:ext cx="410548" cy="5494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638449" y="2580538"/>
            <a:ext cx="821095" cy="11129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985799" y="2573427"/>
            <a:ext cx="821094" cy="5494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985799" y="2573427"/>
            <a:ext cx="821094" cy="112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336626" y="2573427"/>
            <a:ext cx="410548" cy="5494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315842" y="2587464"/>
            <a:ext cx="821095" cy="11129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92146" y="2381835"/>
            <a:ext cx="1030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Proposer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986114" y="2931278"/>
            <a:ext cx="1026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Acceptor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86114" y="3467361"/>
            <a:ext cx="1026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Acceptor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82592" y="1987125"/>
            <a:ext cx="92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616769" y="2000033"/>
            <a:ext cx="9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Promise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980448" y="2004547"/>
            <a:ext cx="826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Accept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226596" y="2002838"/>
            <a:ext cx="106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Accepted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4442290" y="2381835"/>
            <a:ext cx="0" cy="153022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741154" y="2357760"/>
            <a:ext cx="0" cy="153022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060800" y="2369365"/>
            <a:ext cx="0" cy="153022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282250" y="2381835"/>
            <a:ext cx="0" cy="153022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524926" y="5052397"/>
            <a:ext cx="7808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</a:t>
            </a:r>
            <a:r>
              <a:rPr lang="en-US" sz="2400" dirty="0" err="1" smtClean="0"/>
              <a:t>Elrad</a:t>
            </a:r>
            <a:r>
              <a:rPr lang="en-US" sz="2400" dirty="0" smtClean="0"/>
              <a:t> &amp; </a:t>
            </a:r>
            <a:r>
              <a:rPr lang="en-US" sz="2400" dirty="0" err="1" smtClean="0"/>
              <a:t>Francez</a:t>
            </a:r>
            <a:r>
              <a:rPr lang="en-US" sz="2400" dirty="0" smtClean="0"/>
              <a:t> 82]: decomposition of algorithm in communication-closed rounds.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524926" y="4408277"/>
            <a:ext cx="511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 round defines a </a:t>
            </a:r>
            <a:r>
              <a:rPr lang="en-US" sz="2400" b="1" dirty="0" smtClean="0"/>
              <a:t>scope for messages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1535027" y="5961664"/>
            <a:ext cx="62955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 Heard-Of model [</a:t>
            </a:r>
            <a:r>
              <a:rPr lang="en-US" sz="2400" dirty="0" err="1"/>
              <a:t>Charron-Bost</a:t>
            </a:r>
            <a:r>
              <a:rPr lang="en-US" sz="2400" dirty="0"/>
              <a:t> &amp; </a:t>
            </a:r>
            <a:r>
              <a:rPr lang="en-US" sz="2400" dirty="0" err="1"/>
              <a:t>Schiper</a:t>
            </a:r>
            <a:r>
              <a:rPr lang="en-US" sz="2400" dirty="0"/>
              <a:t> 09]</a:t>
            </a:r>
          </a:p>
        </p:txBody>
      </p:sp>
    </p:spTree>
    <p:extLst>
      <p:ext uri="{BB962C8B-B14F-4D97-AF65-F5344CB8AC3E}">
        <p14:creationId xmlns:p14="http://schemas.microsoft.com/office/powerpoint/2010/main" val="207172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Faults: the environment as an adversary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4487" y="2141660"/>
            <a:ext cx="176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Semantics: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59793" y="4618643"/>
            <a:ext cx="1701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Execution: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64780" y="1996579"/>
            <a:ext cx="7218948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364780" y="2546022"/>
            <a:ext cx="7218948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364780" y="3123537"/>
            <a:ext cx="7218948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431484" y="1840142"/>
            <a:ext cx="0" cy="153022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383411" y="1852446"/>
            <a:ext cx="0" cy="153022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431484" y="2005720"/>
            <a:ext cx="821094" cy="112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431483" y="1996579"/>
            <a:ext cx="794956" cy="5585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431483" y="2583235"/>
            <a:ext cx="576369" cy="5403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405345" y="1982542"/>
            <a:ext cx="821094" cy="5494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357872" y="1982542"/>
            <a:ext cx="852591" cy="112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412956" y="1982542"/>
            <a:ext cx="709089" cy="5494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412956" y="2560057"/>
            <a:ext cx="447871" cy="5494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373269" y="4349937"/>
            <a:ext cx="7218948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373269" y="4899380"/>
            <a:ext cx="7218948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373269" y="5476895"/>
            <a:ext cx="7218948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3922326" y="2221416"/>
            <a:ext cx="470647" cy="29994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3849232" y="2241478"/>
            <a:ext cx="158620" cy="16179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3021480" y="4349734"/>
            <a:ext cx="243940" cy="11227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3457779" y="4352147"/>
            <a:ext cx="4079367" cy="5329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009908" y="4215085"/>
            <a:ext cx="0" cy="254842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586637" y="4773002"/>
            <a:ext cx="0" cy="260782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580710" y="4221756"/>
            <a:ext cx="0" cy="260782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3615011" y="4899177"/>
            <a:ext cx="238942" cy="5775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3609810" y="4352147"/>
            <a:ext cx="955976" cy="5470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261610" y="4768786"/>
            <a:ext cx="0" cy="260782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6289984" y="4894961"/>
            <a:ext cx="238942" cy="5775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6284783" y="4345518"/>
            <a:ext cx="488287" cy="5494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6988376" y="4342506"/>
            <a:ext cx="610371" cy="5524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8006412" y="4354357"/>
            <a:ext cx="615091" cy="11181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393192" y="1997500"/>
            <a:ext cx="728853" cy="5576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Up-Down Arrow 2"/>
          <p:cNvSpPr/>
          <p:nvPr/>
        </p:nvSpPr>
        <p:spPr>
          <a:xfrm>
            <a:off x="4817356" y="3418280"/>
            <a:ext cx="311013" cy="63577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28369" y="3467557"/>
            <a:ext cx="3017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Compiler + runtime</a:t>
            </a:r>
            <a:endParaRPr lang="en-US" sz="28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3444924" y="2805691"/>
            <a:ext cx="294132" cy="307274"/>
            <a:chOff x="4628964" y="1591540"/>
            <a:chExt cx="294132" cy="307274"/>
          </a:xfrm>
        </p:grpSpPr>
        <p:cxnSp>
          <p:nvCxnSpPr>
            <p:cNvPr id="12" name="Straight Connector 11"/>
            <p:cNvCxnSpPr>
              <a:endCxn id="48" idx="3"/>
            </p:cNvCxnSpPr>
            <p:nvPr/>
          </p:nvCxnSpPr>
          <p:spPr>
            <a:xfrm flipV="1">
              <a:off x="4628965" y="1714474"/>
              <a:ext cx="84750" cy="184339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4628964" y="1753332"/>
              <a:ext cx="205274" cy="145482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Multiply 45"/>
            <p:cNvSpPr/>
            <p:nvPr/>
          </p:nvSpPr>
          <p:spPr>
            <a:xfrm>
              <a:off x="4764476" y="1695910"/>
              <a:ext cx="158620" cy="16179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Multiply 47"/>
            <p:cNvSpPr/>
            <p:nvPr/>
          </p:nvSpPr>
          <p:spPr>
            <a:xfrm>
              <a:off x="4675618" y="1591540"/>
              <a:ext cx="158620" cy="16179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393192" y="2801010"/>
            <a:ext cx="294132" cy="307274"/>
            <a:chOff x="4628964" y="1591540"/>
            <a:chExt cx="294132" cy="307274"/>
          </a:xfrm>
        </p:grpSpPr>
        <p:cxnSp>
          <p:nvCxnSpPr>
            <p:cNvPr id="51" name="Straight Connector 50"/>
            <p:cNvCxnSpPr>
              <a:endCxn id="56" idx="3"/>
            </p:cNvCxnSpPr>
            <p:nvPr/>
          </p:nvCxnSpPr>
          <p:spPr>
            <a:xfrm flipV="1">
              <a:off x="4628965" y="1714474"/>
              <a:ext cx="84750" cy="184339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628964" y="1753332"/>
              <a:ext cx="205274" cy="145482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Multiply 54"/>
            <p:cNvSpPr/>
            <p:nvPr/>
          </p:nvSpPr>
          <p:spPr>
            <a:xfrm>
              <a:off x="4764476" y="1695910"/>
              <a:ext cx="158620" cy="16179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Multiply 55"/>
            <p:cNvSpPr/>
            <p:nvPr/>
          </p:nvSpPr>
          <p:spPr>
            <a:xfrm>
              <a:off x="4675618" y="1591540"/>
              <a:ext cx="158620" cy="16179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233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PSync</a:t>
            </a:r>
            <a:r>
              <a:rPr lang="en-US" dirty="0" smtClean="0"/>
              <a:t>: current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Basic blocks:</a:t>
            </a:r>
          </a:p>
          <a:p>
            <a:pPr lvl="1"/>
            <a:r>
              <a:rPr lang="en-US" dirty="0" smtClean="0"/>
              <a:t>Groups: set of robots communicating with each other</a:t>
            </a:r>
          </a:p>
          <a:p>
            <a:pPr lvl="1"/>
            <a:r>
              <a:rPr lang="en-US" dirty="0" smtClean="0"/>
              <a:t>Rounds: unit of communication (and synchronization)</a:t>
            </a:r>
          </a:p>
          <a:p>
            <a:pPr lvl="2"/>
            <a:r>
              <a:rPr lang="en-US" dirty="0" smtClean="0"/>
              <a:t>Make non-reliable communication explicit</a:t>
            </a:r>
          </a:p>
          <a:p>
            <a:pPr lvl="2"/>
            <a:r>
              <a:rPr lang="en-US" dirty="0" smtClean="0"/>
              <a:t>Get ride timeout and exception handlers that nobody writes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Scope </a:t>
            </a:r>
            <a:r>
              <a:rPr lang="en-US" dirty="0" smtClean="0"/>
              <a:t>of the project is distributed systems in general</a:t>
            </a:r>
          </a:p>
          <a:p>
            <a:pPr lvl="1"/>
            <a:r>
              <a:rPr lang="en-US" dirty="0" smtClean="0"/>
              <a:t>Tested on </a:t>
            </a:r>
            <a:r>
              <a:rPr lang="en-US" dirty="0" err="1" smtClean="0"/>
              <a:t>Paxos</a:t>
            </a:r>
            <a:r>
              <a:rPr lang="en-US" dirty="0" smtClean="0"/>
              <a:t>-type of algorithms</a:t>
            </a:r>
          </a:p>
          <a:p>
            <a:pPr lvl="1"/>
            <a:r>
              <a:rPr lang="en-US" dirty="0" smtClean="0"/>
              <a:t>Also a story about verification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Integration with React still needs to be done</a:t>
            </a:r>
          </a:p>
          <a:p>
            <a:pPr lvl="1"/>
            <a:r>
              <a:rPr lang="en-US" dirty="0" smtClean="0"/>
              <a:t>React is (soft) real-time</a:t>
            </a:r>
          </a:p>
          <a:p>
            <a:pPr lvl="1"/>
            <a:r>
              <a:rPr lang="en-US" dirty="0" err="1" smtClean="0"/>
              <a:t>PSync</a:t>
            </a:r>
            <a:r>
              <a:rPr lang="en-US" dirty="0" smtClean="0"/>
              <a:t> uses logical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F68AC-6748-452B-AC8F-7FA04BA1ABF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18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github.com/aleksandarmilicevic/react-lang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Existing </a:t>
            </a:r>
            <a:r>
              <a:rPr lang="en-US" dirty="0"/>
              <a:t>b</a:t>
            </a:r>
            <a:r>
              <a:rPr lang="en-US" dirty="0" smtClean="0"/>
              <a:t>ackend: ROS, robot compiler</a:t>
            </a:r>
          </a:p>
          <a:p>
            <a:pPr lvl="1"/>
            <a:r>
              <a:rPr lang="en-US" dirty="0" smtClean="0"/>
              <a:t>On top of </a:t>
            </a:r>
            <a:r>
              <a:rPr lang="en-US" dirty="0" err="1" smtClean="0"/>
              <a:t>scala</a:t>
            </a:r>
            <a:r>
              <a:rPr lang="en-US" dirty="0" smtClean="0"/>
              <a:t>/</a:t>
            </a:r>
            <a:r>
              <a:rPr lang="en-US" dirty="0" err="1" smtClean="0"/>
              <a:t>jvm</a:t>
            </a:r>
            <a:r>
              <a:rPr lang="en-US" dirty="0" smtClean="0"/>
              <a:t> (Arduino needs an external controller)</a:t>
            </a:r>
          </a:p>
          <a:p>
            <a:pPr lvl="1"/>
            <a:r>
              <a:rPr lang="en-US" dirty="0" smtClean="0"/>
              <a:t>Future backend: </a:t>
            </a:r>
            <a:r>
              <a:rPr lang="en-US" dirty="0" err="1"/>
              <a:t>b</a:t>
            </a:r>
            <a:r>
              <a:rPr lang="en-US" dirty="0" err="1" smtClean="0"/>
              <a:t>eaglebone</a:t>
            </a:r>
            <a:r>
              <a:rPr lang="en-US" dirty="0" smtClean="0"/>
              <a:t>, raspberry-pi</a:t>
            </a:r>
          </a:p>
          <a:p>
            <a:pPr lvl="1"/>
            <a:endParaRPr lang="en-US" dirty="0"/>
          </a:p>
          <a:p>
            <a:r>
              <a:rPr lang="en-US" dirty="0" err="1" smtClean="0"/>
              <a:t>PSync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github.com/dzufferey/round</a:t>
            </a:r>
            <a:r>
              <a:rPr lang="en-US" dirty="0" smtClean="0"/>
              <a:t> 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On top of </a:t>
            </a:r>
            <a:r>
              <a:rPr lang="en-US" sz="2400" dirty="0" err="1" smtClean="0"/>
              <a:t>scala</a:t>
            </a:r>
            <a:r>
              <a:rPr lang="en-US" sz="2400" dirty="0" smtClean="0"/>
              <a:t>/</a:t>
            </a:r>
            <a:r>
              <a:rPr lang="en-US" sz="2400" dirty="0" err="1" smtClean="0"/>
              <a:t>jvm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F68AC-6748-452B-AC8F-7FA04BA1ABF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38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robot: REACT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F68AC-6748-452B-AC8F-7FA04BA1ABF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80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/>
              <a:t>F</a:t>
            </a:r>
            <a:r>
              <a:rPr lang="en-US" dirty="0" smtClean="0"/>
              <a:t>ull stack” robot compiler and verifier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F68AC-6748-452B-AC8F-7FA04BA1ABF2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lded Corner 4"/>
          <p:cNvSpPr/>
          <p:nvPr/>
        </p:nvSpPr>
        <p:spPr>
          <a:xfrm>
            <a:off x="2583190" y="1760925"/>
            <a:ext cx="2104291" cy="9144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 program</a:t>
            </a:r>
          </a:p>
          <a:p>
            <a:pPr algn="ctr"/>
            <a:r>
              <a:rPr lang="en-US" dirty="0"/>
              <a:t>+</a:t>
            </a:r>
            <a:endParaRPr lang="en-US" dirty="0" smtClean="0"/>
          </a:p>
          <a:p>
            <a:pPr algn="ctr"/>
            <a:r>
              <a:rPr lang="en-US" dirty="0" smtClean="0"/>
              <a:t>Robot specification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625069" y="3019810"/>
            <a:ext cx="1912488" cy="10655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REACT</a:t>
            </a:r>
          </a:p>
          <a:p>
            <a:pPr algn="ctr"/>
            <a:r>
              <a:rPr lang="en-US" sz="2400" dirty="0" smtClean="0"/>
              <a:t>Compiler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703805" y="3019810"/>
            <a:ext cx="1869816" cy="10655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Robot</a:t>
            </a:r>
          </a:p>
          <a:p>
            <a:pPr algn="ctr"/>
            <a:r>
              <a:rPr lang="en-US" sz="2400" dirty="0" smtClean="0"/>
              <a:t>Compiler</a:t>
            </a:r>
          </a:p>
        </p:txBody>
      </p:sp>
      <p:sp>
        <p:nvSpPr>
          <p:cNvPr id="10" name="Down Arrow 9"/>
          <p:cNvSpPr/>
          <p:nvPr/>
        </p:nvSpPr>
        <p:spPr>
          <a:xfrm>
            <a:off x="2888238" y="2673466"/>
            <a:ext cx="351504" cy="34820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3992116" y="2678908"/>
            <a:ext cx="351504" cy="34820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625069" y="4429890"/>
            <a:ext cx="1912488" cy="106559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Verifier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731237" y="4434307"/>
            <a:ext cx="1912488" cy="10655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3D printer,</a:t>
            </a:r>
          </a:p>
          <a:p>
            <a:pPr algn="ctr"/>
            <a:r>
              <a:rPr lang="en-US" sz="2400" dirty="0" smtClean="0"/>
              <a:t>Laser cutter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4511729" y="4088673"/>
            <a:ext cx="351504" cy="34820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2405561" y="4088674"/>
            <a:ext cx="351504" cy="34820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Up Arrow 16"/>
          <p:cNvSpPr/>
          <p:nvPr/>
        </p:nvSpPr>
        <p:spPr>
          <a:xfrm rot="13500000">
            <a:off x="3338248" y="4018862"/>
            <a:ext cx="546968" cy="548640"/>
          </a:xfrm>
          <a:prstGeom prst="left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4511729" y="5483293"/>
            <a:ext cx="351504" cy="34820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313789" y="5883733"/>
            <a:ext cx="7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Robot</a:t>
            </a:r>
            <a:endParaRPr lang="en-US" dirty="0"/>
          </a:p>
        </p:txBody>
      </p:sp>
      <p:cxnSp>
        <p:nvCxnSpPr>
          <p:cNvPr id="21" name="Elbow Connector 20"/>
          <p:cNvCxnSpPr>
            <a:stCxn id="12" idx="2"/>
            <a:endCxn id="5" idx="1"/>
          </p:cNvCxnSpPr>
          <p:nvPr/>
        </p:nvCxnSpPr>
        <p:spPr>
          <a:xfrm rot="5400000" flipH="1" flipV="1">
            <a:off x="943571" y="3855866"/>
            <a:ext cx="3277360" cy="1877"/>
          </a:xfrm>
          <a:prstGeom prst="bentConnector4">
            <a:avLst>
              <a:gd name="adj1" fmla="val -6975"/>
              <a:gd name="adj2" fmla="val -6312434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17190" y="5843688"/>
            <a:ext cx="180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Counter-example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784" y="2240653"/>
            <a:ext cx="3913632" cy="313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2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Line </a:t>
            </a:r>
            <a:r>
              <a:rPr lang="en-US" dirty="0"/>
              <a:t>F</a:t>
            </a:r>
            <a:r>
              <a:rPr lang="en-US" dirty="0" smtClean="0"/>
              <a:t>ollower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F68AC-6748-452B-AC8F-7FA04BA1ABF2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847" y="3921622"/>
            <a:ext cx="2816395" cy="15842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77" y="3000294"/>
            <a:ext cx="3002280" cy="173685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759180" y="1742266"/>
            <a:ext cx="1912488" cy="106559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Verifier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2551865" y="3008597"/>
            <a:ext cx="351504" cy="34820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9322945">
            <a:off x="3250260" y="4669434"/>
            <a:ext cx="351504" cy="34820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7787157" y="3423417"/>
            <a:ext cx="351504" cy="34820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3034683">
            <a:off x="5742610" y="5040135"/>
            <a:ext cx="351504" cy="34820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991145" y="3000294"/>
            <a:ext cx="2164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State-space coverage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14436" y="3390291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Background subtraction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19" y="5214236"/>
            <a:ext cx="2464723" cy="1193983"/>
          </a:xfrm>
          <a:prstGeom prst="rect">
            <a:avLst/>
          </a:prstGeom>
        </p:spPr>
      </p:pic>
      <p:pic>
        <p:nvPicPr>
          <p:cNvPr id="8" name="small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0800000">
            <a:off x="6706079" y="1616638"/>
            <a:ext cx="2865163" cy="161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4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avoiding collisions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F68AC-6748-452B-AC8F-7FA04BA1ABF2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collis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8825" y="1566831"/>
            <a:ext cx="813435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28825" y="6171684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Speed: 2x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27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For the proof of concept we used hand made models of the robot’s dynamic.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Unfortunately, </a:t>
            </a:r>
            <a:r>
              <a:rPr lang="en-US" dirty="0" smtClean="0"/>
              <a:t>the </a:t>
            </a:r>
            <a:r>
              <a:rPr lang="en-US" dirty="0" err="1" smtClean="0"/>
              <a:t>phd</a:t>
            </a:r>
            <a:r>
              <a:rPr lang="en-US" dirty="0" smtClean="0"/>
              <a:t>-in-the-loop approach does not scale …</a:t>
            </a:r>
          </a:p>
          <a:p>
            <a:pPr marL="0" indent="0">
              <a:buNone/>
            </a:pPr>
            <a:r>
              <a:rPr lang="en-US" dirty="0" smtClean="0"/>
              <a:t>We are currently try to automate that part.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F68AC-6748-452B-AC8F-7FA04BA1ABF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6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React: basic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Finite state machine: a controller has states or modes</a:t>
            </a:r>
          </a:p>
          <a:p>
            <a:r>
              <a:rPr lang="en-US" dirty="0" smtClean="0"/>
              <a:t>Periodic loop:</a:t>
            </a:r>
          </a:p>
          <a:p>
            <a:pPr lvl="1"/>
            <a:r>
              <a:rPr lang="en-US" dirty="0" smtClean="0"/>
              <a:t>Fixed period</a:t>
            </a:r>
          </a:p>
          <a:p>
            <a:pPr lvl="1"/>
            <a:r>
              <a:rPr lang="en-US" dirty="0" smtClean="0"/>
              <a:t>Executes in parallel</a:t>
            </a:r>
          </a:p>
          <a:p>
            <a:pPr lvl="1"/>
            <a:r>
              <a:rPr lang="en-US" dirty="0" smtClean="0"/>
              <a:t>Can be global or inside states</a:t>
            </a:r>
          </a:p>
          <a:p>
            <a:r>
              <a:rPr lang="en-US" dirty="0" smtClean="0"/>
              <a:t>Event handlers:</a:t>
            </a:r>
          </a:p>
          <a:p>
            <a:pPr lvl="1"/>
            <a:r>
              <a:rPr lang="en-US" dirty="0" smtClean="0"/>
              <a:t>Passive or active (polling)</a:t>
            </a:r>
          </a:p>
          <a:p>
            <a:pPr lvl="1"/>
            <a:r>
              <a:rPr lang="en-US" dirty="0"/>
              <a:t>Can be global or inside states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F68AC-6748-452B-AC8F-7FA04BA1ABF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Concretely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242695"/>
            <a:ext cx="5181600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onTarget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false</a:t>
            </a:r>
          </a:p>
          <a:p>
            <a:pPr marL="0" indent="0">
              <a:buNone/>
            </a:pP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sensor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](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sensorPort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case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(b) =&gt;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onTarget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b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(300) {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if (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onTarget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publish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servoLeft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Int16(5))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publish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servoRight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Int16(0))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} else {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publish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servoLeft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Int16(0))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publish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servoRight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, Int16(5))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" y="2118866"/>
            <a:ext cx="421005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Event handler</a:t>
            </a:r>
          </a:p>
          <a:p>
            <a:endParaRPr lang="en-US" sz="2400" dirty="0" smtClean="0"/>
          </a:p>
          <a:p>
            <a:r>
              <a:rPr lang="en-US" sz="2400" dirty="0" smtClean="0"/>
              <a:t>Periodic  loop</a:t>
            </a:r>
          </a:p>
          <a:p>
            <a:endParaRPr lang="en-US" sz="2400" dirty="0"/>
          </a:p>
          <a:p>
            <a:r>
              <a:rPr lang="en-US" sz="2400" dirty="0" smtClean="0"/>
              <a:t>Sending messages</a:t>
            </a:r>
          </a:p>
          <a:p>
            <a:r>
              <a:rPr lang="en-US" sz="2400" dirty="0" smtClean="0"/>
              <a:t>(also to hardware)</a:t>
            </a:r>
          </a:p>
          <a:p>
            <a:endParaRPr lang="en-US" sz="2400" dirty="0" smtClean="0"/>
          </a:p>
          <a:p>
            <a:endParaRPr lang="en-US" sz="800" dirty="0" smtClean="0"/>
          </a:p>
          <a:p>
            <a:r>
              <a:rPr lang="en-US" sz="2400" dirty="0" smtClean="0"/>
              <a:t>State: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838200" y="5288965"/>
            <a:ext cx="47339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('loop) {</a:t>
            </a:r>
          </a:p>
          <a:p>
            <a:r>
              <a:rPr lang="en-US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-US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{ case </a:t>
            </a:r>
            <a:r>
              <a:rPr lang="en-US" sz="15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Key.UP</a:t>
            </a:r>
            <a:r>
              <a:rPr lang="en-US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=&gt; </a:t>
            </a:r>
            <a:r>
              <a:rPr lang="en-US" sz="15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nextState</a:t>
            </a:r>
            <a:r>
              <a:rPr lang="en-US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('moving) }</a:t>
            </a:r>
          </a:p>
          <a:p>
            <a:r>
              <a:rPr lang="en-US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5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('moving) { </a:t>
            </a:r>
            <a:r>
              <a:rPr lang="en-US" sz="15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every</a:t>
            </a:r>
            <a:r>
              <a:rPr lang="en-US" sz="15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(100){ ... } }</a:t>
            </a:r>
            <a:endParaRPr lang="en-US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371850" y="2078727"/>
            <a:ext cx="2548890" cy="264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371850" y="3074670"/>
            <a:ext cx="2548890" cy="676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371850" y="3873818"/>
            <a:ext cx="2640330" cy="123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72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6331</TotalTime>
  <Words>7986</Words>
  <Application>Microsoft Office PowerPoint</Application>
  <PresentationFormat>Widescreen</PresentationFormat>
  <Paragraphs>394</Paragraphs>
  <Slides>27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Consolas</vt:lpstr>
      <vt:lpstr>Helvetica Light</vt:lpstr>
      <vt:lpstr>Office Theme</vt:lpstr>
      <vt:lpstr>Programming</vt:lpstr>
      <vt:lpstr>Outline</vt:lpstr>
      <vt:lpstr>Single robot: REACT</vt:lpstr>
      <vt:lpstr>“Full stack” robot compiler and verifier</vt:lpstr>
      <vt:lpstr>Example: Line Follower</vt:lpstr>
      <vt:lpstr>Example: avoiding collisions</vt:lpstr>
      <vt:lpstr>Disclaimer</vt:lpstr>
      <vt:lpstr>React: basic concepts</vt:lpstr>
      <vt:lpstr>Concretely</vt:lpstr>
      <vt:lpstr>Reasoning about the effect of the code on the physical robot</vt:lpstr>
      <vt:lpstr>Simulation vs Verification</vt:lpstr>
      <vt:lpstr>Hybrid system: example</vt:lpstr>
      <vt:lpstr>Equations for the Seg</vt:lpstr>
      <vt:lpstr>Why so many equations ?</vt:lpstr>
      <vt:lpstr>Type 2 computability to the rescue</vt:lpstr>
      <vt:lpstr>How do we get simpler models ?</vt:lpstr>
      <vt:lpstr>How do we get simpler models ?</vt:lpstr>
      <vt:lpstr>Group Communication: PSync </vt:lpstr>
      <vt:lpstr>Architecture</vt:lpstr>
      <vt:lpstr>Challenges</vt:lpstr>
      <vt:lpstr>1st try</vt:lpstr>
      <vt:lpstr>Our journey starts on the island of Paxos</vt:lpstr>
      <vt:lpstr>But it is also famous for confusing people</vt:lpstr>
      <vt:lpstr>Structure of distributed algorithms:   Communication-closed Rounds</vt:lpstr>
      <vt:lpstr>Faults: the environment as an adversary</vt:lpstr>
      <vt:lpstr>PSync: current status</vt:lpstr>
      <vt:lpstr>Status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Damien Zufferey</dc:creator>
  <cp:lastModifiedBy>Damien Zufferey</cp:lastModifiedBy>
  <cp:revision>298</cp:revision>
  <dcterms:created xsi:type="dcterms:W3CDTF">2014-03-20T14:44:19Z</dcterms:created>
  <dcterms:modified xsi:type="dcterms:W3CDTF">2015-05-11T20:37:22Z</dcterms:modified>
</cp:coreProperties>
</file>